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1"/>
  </p:notesMasterIdLst>
  <p:sldIdLst>
    <p:sldId id="256" r:id="rId2"/>
    <p:sldId id="257" r:id="rId3"/>
    <p:sldId id="259" r:id="rId4"/>
    <p:sldId id="265" r:id="rId5"/>
    <p:sldId id="260" r:id="rId6"/>
    <p:sldId id="266" r:id="rId7"/>
    <p:sldId id="258" r:id="rId8"/>
    <p:sldId id="267" r:id="rId9"/>
    <p:sldId id="261" r:id="rId10"/>
    <p:sldId id="268" r:id="rId11"/>
    <p:sldId id="262" r:id="rId12"/>
    <p:sldId id="269" r:id="rId13"/>
    <p:sldId id="263" r:id="rId14"/>
    <p:sldId id="270" r:id="rId15"/>
    <p:sldId id="264"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4" autoAdjust="0"/>
    <p:restoredTop sz="92824" autoAdjust="0"/>
  </p:normalViewPr>
  <p:slideViewPr>
    <p:cSldViewPr snapToGrid="0">
      <p:cViewPr varScale="1">
        <p:scale>
          <a:sx n="104" d="100"/>
          <a:sy n="104" d="100"/>
        </p:scale>
        <p:origin x="504" y="114"/>
      </p:cViewPr>
      <p:guideLst/>
    </p:cSldViewPr>
  </p:slideViewPr>
  <p:notesTextViewPr>
    <p:cViewPr>
      <p:scale>
        <a:sx n="1" d="1"/>
        <a:sy n="1" d="1"/>
      </p:scale>
      <p:origin x="0" y="0"/>
    </p:cViewPr>
  </p:notesTextViewPr>
  <p:notesViewPr>
    <p:cSldViewPr snapToGrid="0">
      <p:cViewPr varScale="1">
        <p:scale>
          <a:sx n="85" d="100"/>
          <a:sy n="85" d="100"/>
        </p:scale>
        <p:origin x="155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chemeClr val="accent4">
            <a:lumMod val="75000"/>
          </a:schemeClr>
        </a:solidFill>
      </dgm:spPr>
      <dgm:t>
        <a:bodyPr/>
        <a:lstStyle/>
        <a:p>
          <a:r>
            <a:rPr lang="en-US" sz="1800" dirty="0"/>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a:xfrm rot="2255942">
          <a:off x="688563" y="879256"/>
          <a:ext cx="2071687" cy="485716"/>
        </a:xfrm>
        <a:prstGeom prst="ellipse">
          <a:avLst/>
        </a:prstGeom>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chemeClr val="accent4">
            <a:lumMod val="75000"/>
          </a:schemeClr>
        </a:solidFill>
      </dgm:spPr>
      <dgm:t>
        <a:bodyPr/>
        <a:lstStyle/>
        <a:p>
          <a:r>
            <a:rPr lang="en-US" sz="1800" dirty="0"/>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chemeClr val="accent4">
            <a:lumMod val="60000"/>
            <a:lumOff val="40000"/>
          </a:schemeClr>
        </a:solidFill>
        <a:ln w="19050">
          <a:solidFill>
            <a:schemeClr val="accent4">
              <a:lumMod val="40000"/>
              <a:lumOff val="60000"/>
            </a:schemeClr>
          </a:solidFill>
        </a:ln>
        <a:effectLst>
          <a:glow rad="228600">
            <a:schemeClr val="accent4">
              <a:satMod val="175000"/>
              <a:alpha val="40000"/>
            </a:schemeClr>
          </a:glow>
        </a:effectLst>
      </dgm:spPr>
      <dgm:t>
        <a:bodyPr/>
        <a:lstStyle/>
        <a:p>
          <a:r>
            <a:rPr lang="en-US" sz="1800" b="1" dirty="0">
              <a:solidFill>
                <a:schemeClr val="accent4">
                  <a:lumMod val="50000"/>
                </a:schemeClr>
              </a:solidFill>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a:xfrm rot="19186170">
          <a:off x="3123714" y="879256"/>
          <a:ext cx="2071687" cy="485716"/>
        </a:xfrm>
        <a:prstGeom prst="ellipse">
          <a:avLst/>
        </a:prstGeom>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a:xfrm rot="16200000">
          <a:off x="1906138" y="292903"/>
          <a:ext cx="2071687" cy="485716"/>
        </a:xfrm>
        <a:prstGeom prst="ellipse">
          <a:avLst/>
        </a:prstGeom>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a:xfrm rot="19186170">
          <a:off x="3123714" y="879256"/>
          <a:ext cx="2071687" cy="485716"/>
        </a:xfrm>
        <a:prstGeom prst="ellipse">
          <a:avLst/>
        </a:prstGeom>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Accurate</a:t>
          </a:r>
        </a:p>
      </dsp:txBody>
      <dsp:txXfrm>
        <a:off x="991955" y="950387"/>
        <a:ext cx="1464903" cy="343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chemeClr val="accent4">
            <a:lumMod val="60000"/>
            <a:lumOff val="40000"/>
          </a:schemeClr>
        </a:solidFill>
        <a:ln w="19050" cap="flat" cmpd="sng" algn="ctr">
          <a:solidFill>
            <a:schemeClr val="accent4">
              <a:lumMod val="40000"/>
              <a:lumOff val="60000"/>
            </a:schemeClr>
          </a:solidFill>
          <a:prstDash val="solid"/>
          <a:miter lim="800000"/>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lumMod val="50000"/>
                </a:schemeClr>
              </a:solidFill>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4D5A8-A679-446E-97DB-2C7D26E2EDDB}" type="datetimeFigureOut">
              <a:rPr lang="en-US" smtClean="0"/>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E00BB-F590-451D-82F5-00402E5C5A4C}" type="slidenum">
              <a:rPr lang="en-US" smtClean="0"/>
              <a:t>‹#›</a:t>
            </a:fld>
            <a:endParaRPr lang="en-US"/>
          </a:p>
        </p:txBody>
      </p:sp>
    </p:spTree>
    <p:extLst>
      <p:ext uri="{BB962C8B-B14F-4D97-AF65-F5344CB8AC3E}">
        <p14:creationId xmlns:p14="http://schemas.microsoft.com/office/powerpoint/2010/main" val="117154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angat</a:t>
            </a:r>
            <a:r>
              <a:rPr lang="en-US" dirty="0"/>
              <a:t> </a:t>
            </a:r>
            <a:r>
              <a:rPr lang="en-US" dirty="0" err="1"/>
              <a:t>janakari</a:t>
            </a:r>
            <a:r>
              <a:rPr lang="en-US" dirty="0"/>
              <a:t> </a:t>
            </a:r>
            <a:r>
              <a:rPr lang="en-US" dirty="0" err="1"/>
              <a:t>ki</a:t>
            </a:r>
            <a:r>
              <a:rPr lang="en-US" dirty="0"/>
              <a:t> </a:t>
            </a:r>
            <a:r>
              <a:rPr lang="en-US" dirty="0" err="1"/>
              <a:t>avashyakata</a:t>
            </a:r>
            <a:endParaRPr lang="en-US" dirty="0"/>
          </a:p>
          <a:p>
            <a:r>
              <a:rPr lang="en-US" dirty="0"/>
              <a:t>data </a:t>
            </a:r>
            <a:r>
              <a:rPr lang="en-US" dirty="0" err="1"/>
              <a:t>kshamata</a:t>
            </a:r>
            <a:r>
              <a:rPr lang="en-US" dirty="0"/>
              <a:t> </a:t>
            </a:r>
            <a:r>
              <a:rPr lang="en-US" dirty="0" err="1"/>
              <a:t>apasi</a:t>
            </a:r>
            <a:r>
              <a:rPr lang="en-US" dirty="0"/>
              <a:t> </a:t>
            </a:r>
            <a:r>
              <a:rPr lang="en-US" dirty="0" err="1"/>
              <a:t>samajh</a:t>
            </a:r>
            <a:endParaRPr lang="en-US" dirty="0"/>
          </a:p>
          <a:p>
            <a:r>
              <a:rPr lang="en-US" dirty="0" err="1"/>
              <a:t>hunuparch&amp;vishvasaniy</a:t>
            </a:r>
            <a:r>
              <a:rPr lang="en-US" dirty="0"/>
              <a:t> </a:t>
            </a:r>
            <a:r>
              <a:rPr lang="en-US" dirty="0" err="1"/>
              <a:t>suuchana</a:t>
            </a:r>
            <a:r>
              <a:rPr lang="en-US" dirty="0"/>
              <a:t> </a:t>
            </a:r>
          </a:p>
        </p:txBody>
      </p:sp>
      <p:sp>
        <p:nvSpPr>
          <p:cNvPr id="4" name="Slide Number Placeholder 3"/>
          <p:cNvSpPr>
            <a:spLocks noGrp="1"/>
          </p:cNvSpPr>
          <p:nvPr>
            <p:ph type="sldNum" sz="quarter" idx="10"/>
          </p:nvPr>
        </p:nvSpPr>
        <p:spPr/>
        <p:txBody>
          <a:bodyPr/>
          <a:lstStyle/>
          <a:p>
            <a:fld id="{640E00BB-F590-451D-82F5-00402E5C5A4C}" type="slidenum">
              <a:rPr lang="en-US" smtClean="0"/>
              <a:t>2</a:t>
            </a:fld>
            <a:endParaRPr lang="en-US"/>
          </a:p>
        </p:txBody>
      </p:sp>
    </p:spTree>
    <p:extLst>
      <p:ext uri="{BB962C8B-B14F-4D97-AF65-F5344CB8AC3E}">
        <p14:creationId xmlns:p14="http://schemas.microsoft.com/office/powerpoint/2010/main" val="237234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43433"/>
            <a:ext cx="2743200" cy="365125"/>
          </a:xfrm>
        </p:spPr>
        <p:txBody>
          <a:bodyPr/>
          <a:lstStyle/>
          <a:p>
            <a:fld id="{48A87A34-81AB-432B-8DAE-1953F412C126}" type="datetimeFigureOut">
              <a:rPr lang="en-US" smtClean="0"/>
              <a:t>8/1/2018</a:t>
            </a:fld>
            <a:endParaRPr lang="en-US" dirty="0"/>
          </a:p>
        </p:txBody>
      </p:sp>
      <p:sp>
        <p:nvSpPr>
          <p:cNvPr id="5" name="Footer Placeholder 4"/>
          <p:cNvSpPr>
            <a:spLocks noGrp="1"/>
          </p:cNvSpPr>
          <p:nvPr>
            <p:ph type="ftr" sz="quarter" idx="11"/>
          </p:nvPr>
        </p:nvSpPr>
        <p:spPr>
          <a:xfrm>
            <a:off x="4038600" y="6443434"/>
            <a:ext cx="4114800" cy="365125"/>
          </a:xfrm>
        </p:spPr>
        <p:txBody>
          <a:bodyPr/>
          <a:lstStyle/>
          <a:p>
            <a:endParaRPr lang="en-US" dirty="0"/>
          </a:p>
        </p:txBody>
      </p:sp>
      <p:sp>
        <p:nvSpPr>
          <p:cNvPr id="6" name="Slide Number Placeholder 5"/>
          <p:cNvSpPr>
            <a:spLocks noGrp="1"/>
          </p:cNvSpPr>
          <p:nvPr>
            <p:ph type="sldNum" sz="quarter" idx="12"/>
          </p:nvPr>
        </p:nvSpPr>
        <p:spPr>
          <a:xfrm>
            <a:off x="9361714" y="6443432"/>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3816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9372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2937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806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323686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pPr/>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410275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39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37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61926"/>
            <a:ext cx="8536439"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326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pPr/>
              <a:t>8/1/2018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122188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640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a:off x="0" y="6342743"/>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81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91440"/>
            <a:ext cx="11393714"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489166"/>
            <a:ext cx="11393714" cy="46877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48A87A34-81AB-432B-8DAE-1953F412C126}" type="datetimeFigureOut">
              <a:rPr lang="en-US" smtClean="0"/>
              <a:pPr/>
              <a:t>8/1/2018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6D22F896-40B5-4ADD-8801-0D06FADFA095}" type="slidenum">
              <a:rPr lang="en-US" smtClean="0"/>
              <a:pPr/>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5964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AB868D-EC63-41E2-ADB6-C53D5E43258F}"/>
              </a:ext>
            </a:extLst>
          </p:cNvPr>
          <p:cNvSpPr>
            <a:spLocks noGrp="1"/>
          </p:cNvSpPr>
          <p:nvPr>
            <p:ph type="ctrTitle"/>
          </p:nvPr>
        </p:nvSpPr>
        <p:spPr/>
        <p:txBody>
          <a:bodyPr/>
          <a:lstStyle/>
          <a:p>
            <a:r>
              <a:rPr lang="en-US" b="1" dirty="0">
                <a:solidFill>
                  <a:srgbClr val="FFC000"/>
                </a:solidFill>
                <a:latin typeface="Cambria" panose="02040503050406030204" pitchFamily="18" charset="0"/>
              </a:rPr>
              <a:t>Data Analytics - Accuracy</a:t>
            </a:r>
            <a:br>
              <a:rPr lang="en-US" b="1" dirty="0">
                <a:solidFill>
                  <a:srgbClr val="FFC000"/>
                </a:solidFill>
                <a:latin typeface="Cambria" panose="02040503050406030204" pitchFamily="18" charset="0"/>
              </a:rPr>
            </a:br>
            <a:r>
              <a:rPr lang="en-US" sz="3600" b="1" dirty="0">
                <a:solidFill>
                  <a:srgbClr val="FFC000"/>
                </a:solidFill>
                <a:latin typeface="Cambria" panose="02040503050406030204" pitchFamily="18" charset="0"/>
              </a:rPr>
              <a:t>Lesson 2</a:t>
            </a:r>
            <a:endParaRPr lang="en-US" b="1" dirty="0">
              <a:solidFill>
                <a:srgbClr val="FFC000"/>
              </a:solidFill>
              <a:latin typeface="Cambria" panose="02040503050406030204" pitchFamily="18" charset="0"/>
            </a:endParaRPr>
          </a:p>
        </p:txBody>
      </p:sp>
      <p:sp>
        <p:nvSpPr>
          <p:cNvPr id="5" name="Rectangle 2">
            <a:extLst>
              <a:ext uri="{FF2B5EF4-FFF2-40B4-BE49-F238E27FC236}">
                <a16:creationId xmlns:a16="http://schemas.microsoft.com/office/drawing/2014/main" id="{A307D9B4-187C-4752-8708-A22B05CF8270}"/>
              </a:ext>
            </a:extLst>
          </p:cNvPr>
          <p:cNvSpPr>
            <a:spLocks noGrp="1" noChangeArrowheads="1"/>
          </p:cNvSpPr>
          <p:nvPr>
            <p:ph type="subTitle" idx="1"/>
          </p:nvPr>
        </p:nvSpPr>
        <p:spPr bwMode="auto">
          <a:xfrm>
            <a:off x="2238374" y="4761510"/>
            <a:ext cx="8791575"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Arial" panose="020B0604020202020204" pitchFamily="34" charset="0"/>
                <a:ea typeface="Calibri" panose="020F0502020204030204" pitchFamily="34" charset="0"/>
              </a:rPr>
              <a:t>“Know what can be fixed and what cannot, and distinguish between the two. Then only work on the problems you can fix—a day of pontificating theory is a day of lost work.”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Arial" panose="020B0604020202020204" pitchFamily="34" charset="0"/>
                <a:ea typeface="Calibri" panose="020F0502020204030204" pitchFamily="34" charset="0"/>
              </a:rPr>
              <a:t>—Dr. Jeffrey Strickland, Senior Data Scientist</a:t>
            </a:r>
            <a:endParaRPr kumimoji="0" lang="en-US" altLang="en-US" sz="2800" b="0" i="0" u="none" strike="noStrike" cap="none" normalizeH="0" baseline="0" dirty="0">
              <a:ln>
                <a:noFill/>
              </a:ln>
              <a:effectLst/>
              <a:latin typeface="Arial" panose="020B0604020202020204" pitchFamily="34" charset="0"/>
            </a:endParaRPr>
          </a:p>
        </p:txBody>
      </p:sp>
      <p:sp>
        <p:nvSpPr>
          <p:cNvPr id="9" name="Subtitle 2">
            <a:extLst>
              <a:ext uri="{FF2B5EF4-FFF2-40B4-BE49-F238E27FC236}">
                <a16:creationId xmlns:a16="http://schemas.microsoft.com/office/drawing/2014/main" id="{AE43842B-8908-4492-A161-D1649069AD60}"/>
              </a:ext>
            </a:extLst>
          </p:cNvPr>
          <p:cNvSpPr txBox="1">
            <a:spLocks/>
          </p:cNvSpPr>
          <p:nvPr/>
        </p:nvSpPr>
        <p:spPr>
          <a:xfrm>
            <a:off x="1876424" y="3602038"/>
            <a:ext cx="8791575" cy="1655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b="1">
                <a:solidFill>
                  <a:srgbClr val="FFC000"/>
                </a:solidFill>
              </a:rPr>
              <a:t>Jeffrey Strickland, Ph.D.</a:t>
            </a:r>
            <a:endParaRPr lang="en-US" b="1" dirty="0">
              <a:solidFill>
                <a:srgbClr val="FFC000"/>
              </a:solidFill>
            </a:endParaRPr>
          </a:p>
        </p:txBody>
      </p:sp>
    </p:spTree>
    <p:extLst>
      <p:ext uri="{BB962C8B-B14F-4D97-AF65-F5344CB8AC3E}">
        <p14:creationId xmlns:p14="http://schemas.microsoft.com/office/powerpoint/2010/main" val="224197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091C-3742-4080-8443-18BCCAD7B427}"/>
              </a:ext>
            </a:extLst>
          </p:cNvPr>
          <p:cNvSpPr>
            <a:spLocks noGrp="1"/>
          </p:cNvSpPr>
          <p:nvPr>
            <p:ph type="title"/>
          </p:nvPr>
        </p:nvSpPr>
        <p:spPr/>
        <p:txBody>
          <a:bodyPr/>
          <a:lstStyle/>
          <a:p>
            <a:r>
              <a:rPr lang="en-US" dirty="0"/>
              <a:t>Data Transparency Example</a:t>
            </a:r>
          </a:p>
        </p:txBody>
      </p:sp>
      <p:sp>
        <p:nvSpPr>
          <p:cNvPr id="3" name="Content Placeholder 2">
            <a:extLst>
              <a:ext uri="{FF2B5EF4-FFF2-40B4-BE49-F238E27FC236}">
                <a16:creationId xmlns:a16="http://schemas.microsoft.com/office/drawing/2014/main" id="{9F75571C-DC27-4E50-B067-64B1E7CDAE93}"/>
              </a:ext>
            </a:extLst>
          </p:cNvPr>
          <p:cNvSpPr>
            <a:spLocks noGrp="1"/>
          </p:cNvSpPr>
          <p:nvPr>
            <p:ph idx="1"/>
          </p:nvPr>
        </p:nvSpPr>
        <p:spPr/>
        <p:txBody>
          <a:bodyPr/>
          <a:lstStyle/>
          <a:p>
            <a:r>
              <a:rPr lang="en-US" dirty="0"/>
              <a:t>We can tell why midsize sedan is now midsize crossover in the DB</a:t>
            </a:r>
          </a:p>
          <a:p>
            <a:r>
              <a:rPr lang="en-US" dirty="0"/>
              <a:t>In a data field with a normal range from 2 to 5, there is an unexplained entry of 9</a:t>
            </a:r>
          </a:p>
          <a:p>
            <a:r>
              <a:rPr lang="en-US" dirty="0"/>
              <a:t>Does a green rating for one field record mean the same as a green rating for a different record in the same field?</a:t>
            </a:r>
          </a:p>
          <a:p>
            <a:r>
              <a:rPr lang="en-US" dirty="0"/>
              <a:t>The “flag” for new mortgage and refi in Core Logic is trustworthy?</a:t>
            </a:r>
          </a:p>
          <a:p>
            <a:endParaRPr lang="en-US" dirty="0"/>
          </a:p>
        </p:txBody>
      </p:sp>
      <p:sp>
        <p:nvSpPr>
          <p:cNvPr id="4" name="TextBox 3">
            <a:extLst>
              <a:ext uri="{FF2B5EF4-FFF2-40B4-BE49-F238E27FC236}">
                <a16:creationId xmlns:a16="http://schemas.microsoft.com/office/drawing/2014/main" id="{8F7E474D-1EF8-42F2-9370-DBD3FC2B38E0}"/>
              </a:ext>
            </a:extLst>
          </p:cNvPr>
          <p:cNvSpPr txBox="1"/>
          <p:nvPr/>
        </p:nvSpPr>
        <p:spPr>
          <a:xfrm>
            <a:off x="4412512" y="5432736"/>
            <a:ext cx="4049507" cy="923330"/>
          </a:xfrm>
          <a:prstGeom prst="rect">
            <a:avLst/>
          </a:prstGeom>
          <a:noFill/>
        </p:spPr>
        <p:txBody>
          <a:bodyPr wrap="none" rtlCol="0">
            <a:spAutoFit/>
          </a:bodyPr>
          <a:lstStyle/>
          <a:p>
            <a:r>
              <a:rPr lang="en-US" i="1" dirty="0">
                <a:solidFill>
                  <a:schemeClr val="accent4"/>
                </a:solidFill>
                <a:latin typeface="Times New Roman" panose="02020603050405020304" pitchFamily="18" charset="0"/>
                <a:cs typeface="Times New Roman" panose="02020603050405020304" pitchFamily="18" charset="0"/>
              </a:rPr>
              <a:t>“Often, the best data is the dirtiest data.”</a:t>
            </a:r>
          </a:p>
          <a:p>
            <a:endParaRPr lang="en-US" i="1" dirty="0">
              <a:solidFill>
                <a:schemeClr val="accent4"/>
              </a:solidFill>
              <a:latin typeface="Times New Roman" panose="02020603050405020304" pitchFamily="18" charset="0"/>
              <a:cs typeface="Times New Roman" panose="02020603050405020304" pitchFamily="18" charset="0"/>
            </a:endParaRPr>
          </a:p>
          <a:p>
            <a:pPr algn="r"/>
            <a:r>
              <a:rPr lang="en-US" dirty="0">
                <a:solidFill>
                  <a:schemeClr val="accent4"/>
                </a:solidFill>
              </a:rPr>
              <a:t>—Jeffrey Strickland, Data Scientist</a:t>
            </a:r>
          </a:p>
        </p:txBody>
      </p:sp>
    </p:spTree>
    <p:extLst>
      <p:ext uri="{BB962C8B-B14F-4D97-AF65-F5344CB8AC3E}">
        <p14:creationId xmlns:p14="http://schemas.microsoft.com/office/powerpoint/2010/main" val="407461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Relevancy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4584478"/>
              </a:xfrm>
            </p:spPr>
            <p:txBody>
              <a:bodyPr>
                <a:normAutofit fontScale="625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that helps your reach the solution you are interested in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use the data with maximum efficiency</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Not having to sort through information you do not need</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Relevance is measured as percentage of the quotient all data required and all data provided (100% is best)</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marL="0" indent="0">
                  <a:lnSpc>
                    <a:spcPct val="11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𝑹𝒆𝒍𝒆𝒗𝒂𝒏𝒄𝒆</m:t>
                      </m:r>
                      <m:r>
                        <a:rPr lang="en-US" b="1" i="1" dirty="0" smtClean="0">
                          <a:solidFill>
                            <a:srgbClr val="FFC000"/>
                          </a:solidFill>
                          <a:latin typeface="Cambria Math" panose="02040503050406030204" pitchFamily="18" charset="0"/>
                          <a:cs typeface="Calibri" panose="020F0502020204030204" pitchFamily="34" charset="0"/>
                        </a:rPr>
                        <m:t>=</m:t>
                      </m:r>
                      <m:f>
                        <m:fPr>
                          <m:ctrlPr>
                            <a:rPr lang="en-US" b="1" i="1" dirty="0" smtClean="0">
                              <a:solidFill>
                                <a:srgbClr val="FFC000"/>
                              </a:solidFill>
                              <a:latin typeface="Cambria Math" panose="02040503050406030204" pitchFamily="18" charset="0"/>
                              <a:cs typeface="Calibri" panose="020F0502020204030204" pitchFamily="34" charset="0"/>
                            </a:rPr>
                          </m:ctrlPr>
                        </m:fPr>
                        <m:num>
                          <m:r>
                            <a:rPr lang="en-US" b="1" i="1" dirty="0">
                              <a:solidFill>
                                <a:srgbClr val="FFC000"/>
                              </a:solidFill>
                              <a:latin typeface="Cambria Math" panose="02040503050406030204" pitchFamily="18" charset="0"/>
                              <a:cs typeface="Calibri" panose="020F0502020204030204" pitchFamily="34" charset="0"/>
                            </a:rPr>
                            <m:t>𝑨𝒍𝒍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𝒓𝒆𝒒𝒖𝒊𝒓𝒆𝒅</m:t>
                          </m:r>
                        </m:num>
                        <m:den>
                          <m:r>
                            <a:rPr lang="en-US" b="1" i="1" dirty="0">
                              <a:solidFill>
                                <a:srgbClr val="FFC000"/>
                              </a:solidFill>
                              <a:latin typeface="Cambria Math" panose="02040503050406030204" pitchFamily="18" charset="0"/>
                              <a:cs typeface="Calibri" panose="020F0502020204030204" pitchFamily="34" charset="0"/>
                            </a:rPr>
                            <m:t>𝑨𝒍𝒍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𝒑𝒓𝒐𝒗𝒊𝒅𝒆𝒅</m:t>
                          </m:r>
                        </m:den>
                      </m:f>
                    </m:oMath>
                  </m:oMathPara>
                </a14:m>
                <a:endParaRPr lang="en-US" b="1" dirty="0">
                  <a:latin typeface="Calibri" panose="020F0502020204030204" pitchFamily="34" charset="0"/>
                  <a:cs typeface="Calibri" panose="020F0502020204030204" pitchFamily="34" charset="0"/>
                </a:endParaRP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u="sng" dirty="0">
                    <a:latin typeface="Calibri" panose="020F0502020204030204" pitchFamily="34" charset="0"/>
                    <a:cs typeface="Calibri" panose="020F0502020204030204" pitchFamily="34" charset="0"/>
                  </a:rPr>
                  <a:t>Strickland’s Relevance Lemma</a:t>
                </a:r>
                <a:r>
                  <a:rPr lang="en-US" dirty="0">
                    <a:latin typeface="Calibri" panose="020F0502020204030204" pitchFamily="34" charset="0"/>
                    <a:cs typeface="Calibri" panose="020F0502020204030204" pitchFamily="34" charset="0"/>
                  </a:rPr>
                  <a:t>: “All data required” &gt;&gt; “All data provided”</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BAD87FBA-55E7-4F9D-A71E-D28F3E4147AE}"/>
                  </a:ext>
                </a:extLst>
              </p:cNvPr>
              <p:cNvSpPr>
                <a:spLocks noGrp="1" noRot="1" noChangeAspect="1" noMove="1" noResize="1" noEditPoints="1" noAdjustHandles="1" noChangeArrowheads="1" noChangeShapeType="1" noTextEdit="1"/>
              </p:cNvSpPr>
              <p:nvPr>
                <p:ph idx="1"/>
              </p:nvPr>
            </p:nvSpPr>
            <p:spPr>
              <a:xfrm>
                <a:off x="939385" y="1539875"/>
                <a:ext cx="5812281" cy="4584478"/>
              </a:xfrm>
              <a:blipFill>
                <a:blip r:embed="rId2"/>
                <a:stretch>
                  <a:fillRect l="-629" t="-1330" r="-1258"/>
                </a:stretch>
              </a:blipFill>
            </p:spPr>
            <p:txBody>
              <a:bodyPr/>
              <a:lstStyle/>
              <a:p>
                <a:r>
                  <a:rPr lang="en-US">
                    <a:noFill/>
                  </a:rPr>
                  <a:t> </a:t>
                </a:r>
              </a:p>
            </p:txBody>
          </p:sp>
        </mc:Fallback>
      </mc:AlternateContent>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4256774154"/>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86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D5E-A63E-410A-947B-459DF05D5597}"/>
              </a:ext>
            </a:extLst>
          </p:cNvPr>
          <p:cNvSpPr>
            <a:spLocks noGrp="1"/>
          </p:cNvSpPr>
          <p:nvPr>
            <p:ph type="title"/>
          </p:nvPr>
        </p:nvSpPr>
        <p:spPr/>
        <p:txBody>
          <a:bodyPr/>
          <a:lstStyle/>
          <a:p>
            <a:r>
              <a:rPr lang="en-US" dirty="0"/>
              <a:t>Data Relevance Example</a:t>
            </a:r>
          </a:p>
        </p:txBody>
      </p:sp>
      <p:sp>
        <p:nvSpPr>
          <p:cNvPr id="3" name="Content Placeholder 2">
            <a:extLst>
              <a:ext uri="{FF2B5EF4-FFF2-40B4-BE49-F238E27FC236}">
                <a16:creationId xmlns:a16="http://schemas.microsoft.com/office/drawing/2014/main" id="{2F123DE5-02BE-48D6-8A0A-32E3B51B8C08}"/>
              </a:ext>
            </a:extLst>
          </p:cNvPr>
          <p:cNvSpPr>
            <a:spLocks noGrp="1"/>
          </p:cNvSpPr>
          <p:nvPr>
            <p:ph idx="1"/>
          </p:nvPr>
        </p:nvSpPr>
        <p:spPr/>
        <p:txBody>
          <a:bodyPr/>
          <a:lstStyle/>
          <a:p>
            <a:r>
              <a:rPr lang="en-US" dirty="0"/>
              <a:t>A member calls a </a:t>
            </a:r>
            <a:r>
              <a:rPr lang="en-US" dirty="0" err="1"/>
              <a:t>MSR</a:t>
            </a:r>
            <a:r>
              <a:rPr lang="en-US" dirty="0"/>
              <a:t> over the amount of an auto premium</a:t>
            </a:r>
          </a:p>
          <a:p>
            <a:r>
              <a:rPr lang="en-US" dirty="0"/>
              <a:t>Are all of these </a:t>
            </a:r>
            <a:r>
              <a:rPr lang="en-US" dirty="0" err="1"/>
              <a:t>MSR</a:t>
            </a:r>
            <a:r>
              <a:rPr lang="en-US" dirty="0"/>
              <a:t> questions relevance or have the same degree or relevancy?</a:t>
            </a:r>
          </a:p>
          <a:p>
            <a:r>
              <a:rPr lang="en-US" dirty="0"/>
              <a:t>A </a:t>
            </a:r>
            <a:r>
              <a:rPr lang="en-US" dirty="0" err="1"/>
              <a:t>MSR</a:t>
            </a:r>
            <a:r>
              <a:rPr lang="en-US" dirty="0"/>
              <a:t> asks a member if they are a homeowner</a:t>
            </a:r>
          </a:p>
          <a:p>
            <a:r>
              <a:rPr lang="en-US" dirty="0"/>
              <a:t>A </a:t>
            </a:r>
            <a:r>
              <a:rPr lang="en-US" dirty="0" err="1"/>
              <a:t>MSR</a:t>
            </a:r>
            <a:r>
              <a:rPr lang="en-US" dirty="0"/>
              <a:t> asks a member if they own a new or used car</a:t>
            </a:r>
          </a:p>
          <a:p>
            <a:r>
              <a:rPr lang="en-US" dirty="0"/>
              <a:t>A </a:t>
            </a:r>
            <a:r>
              <a:rPr lang="en-US" dirty="0" err="1"/>
              <a:t>MSR</a:t>
            </a:r>
            <a:r>
              <a:rPr lang="en-US" dirty="0"/>
              <a:t> asks a if they would be open to taking a Defensive Driver Education Course</a:t>
            </a:r>
          </a:p>
          <a:p>
            <a:endParaRPr lang="en-US" dirty="0"/>
          </a:p>
        </p:txBody>
      </p:sp>
    </p:spTree>
    <p:extLst>
      <p:ext uri="{BB962C8B-B14F-4D97-AF65-F5344CB8AC3E}">
        <p14:creationId xmlns:p14="http://schemas.microsoft.com/office/powerpoint/2010/main" val="32902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Consistency</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4584478"/>
          </a:xfrm>
        </p:spPr>
        <p:txBody>
          <a:bodyPr>
            <a:normAutofit fontScale="70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Trustworthy data in the entire data supply chain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connect data with its real meaning</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Real accountability for data objects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consistency is measured as the quotient (percentage) of the maximum traceable distance and the total processing steps</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marL="0" indent="0">
              <a:lnSpc>
                <a:spcPct val="110000"/>
              </a:lnSpc>
              <a:spcBef>
                <a:spcPts val="0"/>
              </a:spcBef>
              <a:spcAft>
                <a:spcPts val="600"/>
              </a:spcAft>
              <a:buNone/>
            </a:pPr>
            <a:endParaRPr lang="en-US" b="1" dirty="0">
              <a:latin typeface="Calibri" panose="020F0502020204030204" pitchFamily="34" charset="0"/>
              <a:cs typeface="Calibri" panose="020F0502020204030204" pitchFamily="34" charset="0"/>
            </a:endParaRP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u="sng" dirty="0">
                <a:latin typeface="Calibri" panose="020F0502020204030204" pitchFamily="34" charset="0"/>
                <a:cs typeface="Calibri" panose="020F0502020204030204" pitchFamily="34" charset="0"/>
              </a:rPr>
              <a:t>Strickland’s Consistency Principle</a:t>
            </a:r>
            <a:r>
              <a:rPr lang="en-US" dirty="0">
                <a:latin typeface="Calibri" panose="020F0502020204030204" pitchFamily="34" charset="0"/>
                <a:cs typeface="Calibri" panose="020F0502020204030204" pitchFamily="34" charset="0"/>
              </a:rPr>
              <a:t>: Data is always consistent when Saturn, Mars, and Earth are aligned with the Sun. It is a quantum effect.</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245524797"/>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48BFED-E74D-4A91-BCF2-6DFD1DBF653F}"/>
                  </a:ext>
                </a:extLst>
              </p:cNvPr>
              <p:cNvSpPr/>
              <p:nvPr/>
            </p:nvSpPr>
            <p:spPr>
              <a:xfrm>
                <a:off x="939385" y="3924819"/>
                <a:ext cx="5862502" cy="667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solidFill>
                            <a:srgbClr val="FFC000"/>
                          </a:solidFill>
                          <a:latin typeface="Cambria Math" panose="02040503050406030204" pitchFamily="18" charset="0"/>
                          <a:cs typeface="Calibri" panose="020F0502020204030204" pitchFamily="34" charset="0"/>
                        </a:rPr>
                        <m:t>𝑫𝒂𝒕𝒂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𝑪𝒐𝒏𝒔𝒊𝒔𝒕𝒆𝒏𝒄𝒚</m:t>
                      </m:r>
                      <m:r>
                        <a:rPr lang="en-US" b="1" i="1" dirty="0">
                          <a:solidFill>
                            <a:srgbClr val="FFC000"/>
                          </a:solidFill>
                          <a:latin typeface="Cambria Math" panose="02040503050406030204" pitchFamily="18" charset="0"/>
                          <a:cs typeface="Calibri" panose="020F0502020204030204" pitchFamily="34" charset="0"/>
                        </a:rPr>
                        <m:t>=</m:t>
                      </m:r>
                      <m:f>
                        <m:fPr>
                          <m:ctrlPr>
                            <a:rPr lang="en-US" b="1" i="1" dirty="0">
                              <a:solidFill>
                                <a:srgbClr val="FFC000"/>
                              </a:solidFill>
                              <a:latin typeface="Cambria Math" panose="02040503050406030204" pitchFamily="18" charset="0"/>
                              <a:cs typeface="Calibri" panose="020F0502020204030204" pitchFamily="34" charset="0"/>
                            </a:rPr>
                          </m:ctrlPr>
                        </m:fPr>
                        <m:num>
                          <m:r>
                            <a:rPr lang="en-US" b="1" i="1" dirty="0">
                              <a:solidFill>
                                <a:srgbClr val="FFC000"/>
                              </a:solidFill>
                              <a:latin typeface="Cambria Math" panose="02040503050406030204" pitchFamily="18" charset="0"/>
                              <a:cs typeface="Calibri" panose="020F0502020204030204" pitchFamily="34" charset="0"/>
                            </a:rPr>
                            <m:t>𝒎𝒂𝒙𝒊𝒎𝒖𝒎</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𝒕𝒓𝒂𝒄𝒆𝒂𝒃𝒍𝒆</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𝒅𝒊𝒔𝒕𝒂𝒏𝒄𝒆</m:t>
                          </m:r>
                        </m:num>
                        <m:den>
                          <m:r>
                            <a:rPr lang="en-US" b="1" i="1" dirty="0">
                              <a:solidFill>
                                <a:srgbClr val="FFC000"/>
                              </a:solidFill>
                              <a:latin typeface="Cambria Math" panose="02040503050406030204" pitchFamily="18" charset="0"/>
                              <a:cs typeface="Calibri" panose="020F0502020204030204" pitchFamily="34" charset="0"/>
                            </a:rPr>
                            <m:t>𝒕𝒐𝒕𝒂𝒍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𝒑𝒓𝒐𝒄𝒆𝒔𝒔𝒊𝒏𝒈</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𝒔𝒕𝒆𝒑𝒔</m:t>
                          </m:r>
                        </m:den>
                      </m:f>
                    </m:oMath>
                  </m:oMathPara>
                </a14:m>
                <a:endParaRPr lang="en-US" dirty="0"/>
              </a:p>
            </p:txBody>
          </p:sp>
        </mc:Choice>
        <mc:Fallback xmlns="">
          <p:sp>
            <p:nvSpPr>
              <p:cNvPr id="6" name="Rectangle 5">
                <a:extLst>
                  <a:ext uri="{FF2B5EF4-FFF2-40B4-BE49-F238E27FC236}">
                    <a16:creationId xmlns:a16="http://schemas.microsoft.com/office/drawing/2014/main" id="{1048BFED-E74D-4A91-BCF2-6DFD1DBF653F}"/>
                  </a:ext>
                </a:extLst>
              </p:cNvPr>
              <p:cNvSpPr>
                <a:spLocks noRot="1" noChangeAspect="1" noMove="1" noResize="1" noEditPoints="1" noAdjustHandles="1" noChangeArrowheads="1" noChangeShapeType="1" noTextEdit="1"/>
              </p:cNvSpPr>
              <p:nvPr/>
            </p:nvSpPr>
            <p:spPr>
              <a:xfrm>
                <a:off x="939385" y="3924819"/>
                <a:ext cx="5862502" cy="66704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70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2EF-F94C-47E8-8E44-947196BF4C70}"/>
              </a:ext>
            </a:extLst>
          </p:cNvPr>
          <p:cNvSpPr>
            <a:spLocks noGrp="1"/>
          </p:cNvSpPr>
          <p:nvPr>
            <p:ph type="title"/>
          </p:nvPr>
        </p:nvSpPr>
        <p:spPr/>
        <p:txBody>
          <a:bodyPr/>
          <a:lstStyle/>
          <a:p>
            <a:r>
              <a:rPr lang="en-US" dirty="0"/>
              <a:t>Data Consistency Examples</a:t>
            </a:r>
          </a:p>
        </p:txBody>
      </p:sp>
      <p:sp>
        <p:nvSpPr>
          <p:cNvPr id="3" name="Content Placeholder 2">
            <a:extLst>
              <a:ext uri="{FF2B5EF4-FFF2-40B4-BE49-F238E27FC236}">
                <a16:creationId xmlns:a16="http://schemas.microsoft.com/office/drawing/2014/main" id="{2E7E0100-73C1-4899-95C3-E2F6FABA6DE8}"/>
              </a:ext>
            </a:extLst>
          </p:cNvPr>
          <p:cNvSpPr>
            <a:spLocks noGrp="1"/>
          </p:cNvSpPr>
          <p:nvPr>
            <p:ph idx="1"/>
          </p:nvPr>
        </p:nvSpPr>
        <p:spPr/>
        <p:txBody>
          <a:bodyPr/>
          <a:lstStyle/>
          <a:p>
            <a:r>
              <a:rPr lang="en-US" dirty="0"/>
              <a:t>We can tell why midsize sedan is now midsize crossover in the DB</a:t>
            </a:r>
          </a:p>
          <a:p>
            <a:r>
              <a:rPr lang="en-US" dirty="0"/>
              <a:t>In a data field with a normal range from 2 to 5, there is an unexplained entry of 9</a:t>
            </a:r>
          </a:p>
          <a:p>
            <a:r>
              <a:rPr lang="en-US" dirty="0"/>
              <a:t>Does a green rating for one field record mean the same as a green rating for a different record in the same field?</a:t>
            </a:r>
          </a:p>
          <a:p>
            <a:r>
              <a:rPr lang="en-US" dirty="0"/>
              <a:t>The “flag” for new mortgage and refi in Core Logic is trustworthy?</a:t>
            </a:r>
          </a:p>
          <a:p>
            <a:endParaRPr lang="en-US" dirty="0"/>
          </a:p>
        </p:txBody>
      </p:sp>
    </p:spTree>
    <p:extLst>
      <p:ext uri="{BB962C8B-B14F-4D97-AF65-F5344CB8AC3E}">
        <p14:creationId xmlns:p14="http://schemas.microsoft.com/office/powerpoint/2010/main" val="33461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Completeness</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6173796" cy="2989595"/>
          </a:xfrm>
        </p:spPr>
        <p:txBody>
          <a:bodyPr>
            <a:normAutofit fontScale="70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Does the data not leave any open questions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make good decisions based on the data</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Closeness between “need to know” and what the data tells you</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completeness is measured as a percentage the quotient of data available and the data required (100% is pest).</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877350360"/>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48BFED-E74D-4A91-BCF2-6DFD1DBF653F}"/>
                  </a:ext>
                </a:extLst>
              </p:cNvPr>
              <p:cNvSpPr/>
              <p:nvPr/>
            </p:nvSpPr>
            <p:spPr>
              <a:xfrm>
                <a:off x="1124429" y="4196879"/>
                <a:ext cx="4424608"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𝑪𝒐𝒎𝒑𝒍𝒆𝒕𝒆𝒏𝒆𝒔𝒔</m:t>
                      </m:r>
                      <m:r>
                        <a:rPr lang="en-US" b="1" i="1" dirty="0">
                          <a:solidFill>
                            <a:srgbClr val="FFC000"/>
                          </a:solidFill>
                          <a:latin typeface="Cambria Math" panose="02040503050406030204" pitchFamily="18" charset="0"/>
                          <a:cs typeface="Calibri" panose="020F0502020204030204" pitchFamily="34" charset="0"/>
                        </a:rPr>
                        <m:t>=</m:t>
                      </m:r>
                      <m:f>
                        <m:fPr>
                          <m:ctrlPr>
                            <a:rPr lang="en-US" b="1" i="1" dirty="0">
                              <a:solidFill>
                                <a:srgbClr val="FFC000"/>
                              </a:solidFill>
                              <a:latin typeface="Cambria Math" panose="02040503050406030204" pitchFamily="18" charset="0"/>
                              <a:cs typeface="Calibri" panose="020F0502020204030204" pitchFamily="34" charset="0"/>
                            </a:rPr>
                          </m:ctrlPr>
                        </m:fPr>
                        <m:num>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𝒂𝒗𝒂𝒊𝒍𝒂𝒃𝒍𝒆</m:t>
                          </m:r>
                        </m:num>
                        <m:den>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𝒓𝒆𝒒𝒖𝒊𝒓𝒆𝒅</m:t>
                          </m:r>
                        </m:den>
                      </m:f>
                    </m:oMath>
                  </m:oMathPara>
                </a14:m>
                <a:endParaRPr lang="en-US" dirty="0"/>
              </a:p>
            </p:txBody>
          </p:sp>
        </mc:Choice>
        <mc:Fallback xmlns="">
          <p:sp>
            <p:nvSpPr>
              <p:cNvPr id="6" name="Rectangle 5">
                <a:extLst>
                  <a:ext uri="{FF2B5EF4-FFF2-40B4-BE49-F238E27FC236}">
                    <a16:creationId xmlns:a16="http://schemas.microsoft.com/office/drawing/2014/main" id="{1048BFED-E74D-4A91-BCF2-6DFD1DBF653F}"/>
                  </a:ext>
                </a:extLst>
              </p:cNvPr>
              <p:cNvSpPr>
                <a:spLocks noRot="1" noChangeAspect="1" noMove="1" noResize="1" noEditPoints="1" noAdjustHandles="1" noChangeArrowheads="1" noChangeShapeType="1" noTextEdit="1"/>
              </p:cNvSpPr>
              <p:nvPr/>
            </p:nvSpPr>
            <p:spPr>
              <a:xfrm>
                <a:off x="1124429" y="4196879"/>
                <a:ext cx="4424608" cy="665182"/>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C2CF16E-F2FA-44DE-A39A-38571D78F135}"/>
              </a:ext>
            </a:extLst>
          </p:cNvPr>
          <p:cNvSpPr/>
          <p:nvPr/>
        </p:nvSpPr>
        <p:spPr>
          <a:xfrm>
            <a:off x="1559442" y="5050993"/>
            <a:ext cx="6096000" cy="1465016"/>
          </a:xfrm>
          <a:prstGeom prst="rect">
            <a:avLst/>
          </a:prstGeom>
        </p:spPr>
        <p:txBody>
          <a:bodyPr>
            <a:spAutoFit/>
          </a:bodyPr>
          <a:lstStyle/>
          <a:p>
            <a:pPr>
              <a:lnSpc>
                <a:spcPct val="110000"/>
              </a:lnSpc>
              <a:spcBef>
                <a:spcPts val="0"/>
              </a:spcBef>
              <a:spcAft>
                <a:spcPts val="600"/>
              </a:spcAft>
            </a:pPr>
            <a:r>
              <a:rPr lang="en-US" i="1" dirty="0">
                <a:solidFill>
                  <a:schemeClr val="accent4"/>
                </a:solidFill>
                <a:latin typeface="Times New Roman" panose="02020603050405020304" pitchFamily="18" charset="0"/>
                <a:cs typeface="Times New Roman" panose="02020603050405020304" pitchFamily="18" charset="0"/>
              </a:rPr>
              <a:t>“On the day I had complete data, Ed McMahon sent me a check for $23K—it bounced.</a:t>
            </a:r>
          </a:p>
          <a:p>
            <a:pPr>
              <a:lnSpc>
                <a:spcPct val="110000"/>
              </a:lnSpc>
              <a:spcBef>
                <a:spcPts val="0"/>
              </a:spcBef>
              <a:spcAft>
                <a:spcPts val="600"/>
              </a:spcAft>
            </a:pPr>
            <a:r>
              <a:rPr lang="en-US" dirty="0">
                <a:solidFill>
                  <a:schemeClr val="accent4"/>
                </a:solidFill>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dirty="0">
                <a:solidFill>
                  <a:schemeClr val="accent4"/>
                </a:solidFill>
                <a:latin typeface="Calibri" panose="020F0502020204030204" pitchFamily="34" charset="0"/>
                <a:cs typeface="Calibri" panose="020F0502020204030204" pitchFamily="34" charset="0"/>
              </a:rPr>
              <a:t>—Dr. Jeffrey Strickland, Senior Data Scientist</a:t>
            </a:r>
          </a:p>
        </p:txBody>
      </p:sp>
    </p:spTree>
    <p:extLst>
      <p:ext uri="{BB962C8B-B14F-4D97-AF65-F5344CB8AC3E}">
        <p14:creationId xmlns:p14="http://schemas.microsoft.com/office/powerpoint/2010/main" val="3473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CEA1-E2DE-42CA-BD97-7CC9E9D9F715}"/>
              </a:ext>
            </a:extLst>
          </p:cNvPr>
          <p:cNvSpPr>
            <a:spLocks noGrp="1"/>
          </p:cNvSpPr>
          <p:nvPr>
            <p:ph type="title"/>
          </p:nvPr>
        </p:nvSpPr>
        <p:spPr/>
        <p:txBody>
          <a:bodyPr/>
          <a:lstStyle/>
          <a:p>
            <a:r>
              <a:rPr lang="en-US" dirty="0"/>
              <a:t>Data Completeness Examples</a:t>
            </a:r>
          </a:p>
        </p:txBody>
      </p:sp>
      <p:sp>
        <p:nvSpPr>
          <p:cNvPr id="3" name="Content Placeholder 2">
            <a:extLst>
              <a:ext uri="{FF2B5EF4-FFF2-40B4-BE49-F238E27FC236}">
                <a16:creationId xmlns:a16="http://schemas.microsoft.com/office/drawing/2014/main" id="{16B81CA9-7212-44E2-BAFC-44BB61243004}"/>
              </a:ext>
            </a:extLst>
          </p:cNvPr>
          <p:cNvSpPr>
            <a:spLocks noGrp="1"/>
          </p:cNvSpPr>
          <p:nvPr>
            <p:ph idx="1"/>
          </p:nvPr>
        </p:nvSpPr>
        <p:spPr/>
        <p:txBody>
          <a:bodyPr>
            <a:normAutofit/>
          </a:bodyPr>
          <a:lstStyle/>
          <a:p>
            <a:r>
              <a:rPr lang="en-US" dirty="0"/>
              <a:t>For some of the most important variables available (measured by information value), the data completeness metric lies below 50%</a:t>
            </a:r>
          </a:p>
          <a:p>
            <a:r>
              <a:rPr lang="en-US" dirty="0"/>
              <a:t>Suppose we are interested in identifying member who need an auto policy or needs to add to an existing policy</a:t>
            </a:r>
          </a:p>
          <a:p>
            <a:r>
              <a:rPr lang="en-US" dirty="0"/>
              <a:t>Number of children between 16 &amp; 21 in the household: data completeness &lt; X%</a:t>
            </a:r>
          </a:p>
          <a:p>
            <a:r>
              <a:rPr lang="en-US" dirty="0"/>
              <a:t>Number of automobiles owned by the member: data completeness &lt; 50%</a:t>
            </a:r>
          </a:p>
          <a:p>
            <a:r>
              <a:rPr lang="en-US" dirty="0"/>
              <a:t>Average miles driven annually per vehicle : data completeness &lt; 50% </a:t>
            </a:r>
          </a:p>
          <a:p>
            <a:endParaRPr lang="en-US" dirty="0"/>
          </a:p>
        </p:txBody>
      </p:sp>
    </p:spTree>
    <p:extLst>
      <p:ext uri="{BB962C8B-B14F-4D97-AF65-F5344CB8AC3E}">
        <p14:creationId xmlns:p14="http://schemas.microsoft.com/office/powerpoint/2010/main" val="302126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945B-2251-4EEE-A0C7-74FA22F11DA7}"/>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520D2B72-0E0D-409F-B503-21D83A620B12}"/>
              </a:ext>
            </a:extLst>
          </p:cNvPr>
          <p:cNvSpPr>
            <a:spLocks noGrp="1"/>
          </p:cNvSpPr>
          <p:nvPr>
            <p:ph idx="1"/>
          </p:nvPr>
        </p:nvSpPr>
        <p:spPr/>
        <p:txBody>
          <a:bodyPr>
            <a:normAutofit fontScale="62500" lnSpcReduction="20000"/>
          </a:bodyPr>
          <a:lstStyle/>
          <a:p>
            <a:r>
              <a:rPr lang="en-US" dirty="0"/>
              <a:t>Data mapping is the process of creating data element mappings between two distinct data models. Data mapping is used as a first step for a wide variety of data integration tasks including: Data transformation or data mediation between a data source and a destination: consistency, accuracy, timeliness, transparency</a:t>
            </a:r>
          </a:p>
          <a:p>
            <a:r>
              <a:rPr lang="en-US" dirty="0"/>
              <a:t>Information Value Theory—precision, relevance</a:t>
            </a:r>
          </a:p>
          <a:p>
            <a:r>
              <a:rPr lang="en-US" dirty="0"/>
              <a:t>Data verification is a process in which different types of data are checked for accuracy and inconsistencies after data migration is done. It helps to determine whether data was accurately translated when data is transferred from one source to another, is complete, and supports processes in the new system—accuracy, completeness, consistency, transparency</a:t>
            </a:r>
          </a:p>
          <a:p>
            <a:r>
              <a:rPr lang="en-US" dirty="0"/>
              <a:t>Data validation is the process of ensuring that data have undergone data cleansing to ensure they have data quality, that is, that they are both correct and useful—accuracy/correctness, relevancy</a:t>
            </a:r>
          </a:p>
          <a:p>
            <a:r>
              <a:rPr lang="en-US" dirty="0"/>
              <a:t>Master Data – All data having attributes referring to Reference Data in the organization may be validated against the set of well-defined valid values of Reference Data to discover new or discrepant values through the validity </a:t>
            </a:r>
            <a:r>
              <a:rPr lang="en-US" dirty="0" err="1"/>
              <a:t>DQ</a:t>
            </a:r>
            <a:r>
              <a:rPr lang="en-US" dirty="0"/>
              <a:t> check. Results may be used to update Reference Data administered under Master Data Management (MDM).</a:t>
            </a:r>
          </a:p>
          <a:p>
            <a:r>
              <a:rPr lang="en-US" dirty="0"/>
              <a:t>Matching or Linking – a way to compare data so that similar, but slightly different records can be aligned. Matching may use "fuzzy logic" to find duplicates in the data. It often recognizes that "Bob" and "Robert" may be the same individual. It might be able to manage "</a:t>
            </a:r>
            <a:r>
              <a:rPr lang="en-US" dirty="0" err="1"/>
              <a:t>householding</a:t>
            </a:r>
            <a:r>
              <a:rPr lang="en-US" dirty="0"/>
              <a:t>", or finding links between spouses at the same address, for example. Finally, it often can build a "best of breed" record, taking the best components from multiple data sources and building a single super-record</a:t>
            </a:r>
          </a:p>
          <a:p>
            <a:endParaRPr lang="en-US" dirty="0"/>
          </a:p>
        </p:txBody>
      </p:sp>
    </p:spTree>
    <p:extLst>
      <p:ext uri="{BB962C8B-B14F-4D97-AF65-F5344CB8AC3E}">
        <p14:creationId xmlns:p14="http://schemas.microsoft.com/office/powerpoint/2010/main" val="19493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57FE-0AAE-4BC5-8EDC-832524BC3B30}"/>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861C90AB-5070-49F1-82ED-524EBB2C4D23}"/>
              </a:ext>
            </a:extLst>
          </p:cNvPr>
          <p:cNvSpPr>
            <a:spLocks noGrp="1"/>
          </p:cNvSpPr>
          <p:nvPr>
            <p:ph idx="1"/>
          </p:nvPr>
        </p:nvSpPr>
        <p:spPr/>
        <p:txBody>
          <a:bodyPr>
            <a:normAutofit fontScale="55000" lnSpcReduction="20000"/>
          </a:bodyPr>
          <a:lstStyle/>
          <a:p>
            <a:r>
              <a:rPr lang="en-US" dirty="0"/>
              <a:t>Employ all Optimal Solutions that are Feasible: "People think data accuracy is 100% accurate. We're dealing with tens of millions of pieces of content a month, so it's hard to get to 100% accuracy," said James O'Malley, senior VP of analytics at communications agency Porter </a:t>
            </a:r>
            <a:r>
              <a:rPr lang="en-US" dirty="0" err="1"/>
              <a:t>Novelli</a:t>
            </a:r>
            <a:r>
              <a:rPr lang="en-US" dirty="0"/>
              <a:t>. "The cost to achieve an incremental increase in accuracy doesn't necessarily benefit the decision-making process. Improving accuracy from 98% to 99% can involve far more cost and time than is practical, particularly if the difference would not affect the business outcome.“</a:t>
            </a:r>
          </a:p>
          <a:p>
            <a:r>
              <a:rPr lang="en-US" dirty="0"/>
              <a:t>Use Source Data (only): "Data quality means having data in a format you can trust. One of the biggest challenges is figuring out the golden source of data. Data gets copied from source to source. Before you know it, all the people who worked on all of those projects have been fired, and no one is really sure where the data comes from," said Moshe </a:t>
            </a:r>
            <a:r>
              <a:rPr lang="en-US" dirty="0" err="1"/>
              <a:t>Kranc</a:t>
            </a:r>
            <a:r>
              <a:rPr lang="en-US" dirty="0"/>
              <a:t>, CTO of Ness Software Engineering Services. "I've seen business analysts spend months analyzing [the wrong] data source because they thought it was the golden data source.”</a:t>
            </a:r>
          </a:p>
          <a:p>
            <a:r>
              <a:rPr lang="en-US" dirty="0"/>
              <a:t>Human Computing Machine: Ensemble models combine multiple models of the same type of different types (usually machine learning algorithms) to draw out the strengths of each model while minimizing the weaknesses. Ted Greenwald, writing for the Wall Street Journal, 29 April 2018, says” “She's smart, a master of high-end design software.  She's kind, ready to help at any time of day or night. She's the new AVA - an acronym for automated virtual assistant - a next-generation digital assistant created by Autodesk Inc. to help its customers with its software. She's scheduled to replace the company's current text-only chatbot that goes by the same name in mid-May.” This human computing machine by Soul Machines improve the member experience and captures the data output from a conversation.</a:t>
            </a:r>
          </a:p>
          <a:p>
            <a:r>
              <a:rPr lang="en-US" dirty="0"/>
              <a:t>Simulation: Data quality encompasses all its characteristics and we often fail to achieve it in completeness. In Data Science for Ordinary People (2nd Edition), author Jeffrey Strickland says, “Simulation is a great way to complete your data. It is not fantasy, where perhaps we generate missing data by generating a new Orc or Elf, but a scientific method of generating data from the probability distributions associated with the fields we wish to fill. People who are the same age as I am and who share other characteristics such as use of technology, propensity to take particular actions, etc., are more likely to perform the same kind of online transactions using the same modes.”</a:t>
            </a:r>
          </a:p>
        </p:txBody>
      </p:sp>
    </p:spTree>
    <p:extLst>
      <p:ext uri="{BB962C8B-B14F-4D97-AF65-F5344CB8AC3E}">
        <p14:creationId xmlns:p14="http://schemas.microsoft.com/office/powerpoint/2010/main" val="28604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AB20-1CFD-49F9-B951-D3206097FE5D}"/>
              </a:ext>
            </a:extLst>
          </p:cNvPr>
          <p:cNvSpPr>
            <a:spLocks noGrp="1"/>
          </p:cNvSpPr>
          <p:nvPr>
            <p:ph type="title"/>
          </p:nvPr>
        </p:nvSpPr>
        <p:spPr/>
        <p:txBody>
          <a:bodyPr>
            <a:normAutofit fontScale="90000"/>
          </a:bodyPr>
          <a:lstStyle/>
          <a:p>
            <a:r>
              <a:rPr lang="en-US" dirty="0"/>
              <a:t>Data Quality Examples</a:t>
            </a:r>
            <a:br>
              <a:rPr lang="en-US" dirty="0"/>
            </a:br>
            <a:endParaRPr lang="en-US" dirty="0"/>
          </a:p>
        </p:txBody>
      </p:sp>
      <p:sp>
        <p:nvSpPr>
          <p:cNvPr id="3" name="Content Placeholder 2">
            <a:extLst>
              <a:ext uri="{FF2B5EF4-FFF2-40B4-BE49-F238E27FC236}">
                <a16:creationId xmlns:a16="http://schemas.microsoft.com/office/drawing/2014/main" id="{95F7AC81-8BE1-47DB-8FD5-EFD9398958A7}"/>
              </a:ext>
            </a:extLst>
          </p:cNvPr>
          <p:cNvSpPr>
            <a:spLocks noGrp="1"/>
          </p:cNvSpPr>
          <p:nvPr>
            <p:ph idx="1"/>
          </p:nvPr>
        </p:nvSpPr>
        <p:spPr>
          <a:xfrm>
            <a:off x="1141412" y="1539875"/>
            <a:ext cx="9905999" cy="3255409"/>
          </a:xfrm>
        </p:spPr>
        <p:txBody>
          <a:bodyPr>
            <a:normAutofit fontScale="92500" lnSpcReduction="20000"/>
          </a:bodyPr>
          <a:lstStyle/>
          <a:p>
            <a:r>
              <a:rPr lang="en-US" dirty="0"/>
              <a:t>Suppose all of our data quality metrics are 95%, except data completeness, which is 75%. Then </a:t>
            </a:r>
          </a:p>
          <a:p>
            <a:pPr marL="0" indent="0">
              <a:buNone/>
            </a:pPr>
            <a:r>
              <a:rPr lang="en-US" dirty="0"/>
              <a:t> </a:t>
            </a:r>
          </a:p>
          <a:p>
            <a:r>
              <a:rPr lang="en-US" dirty="0"/>
              <a:t>Data Quality = PRODUCT(95%,95%,95%,95%,95%,75%) = 51%</a:t>
            </a:r>
          </a:p>
          <a:p>
            <a:pPr marL="0" indent="0">
              <a:buNone/>
            </a:pPr>
            <a:r>
              <a:rPr lang="en-US" dirty="0"/>
              <a:t> </a:t>
            </a:r>
          </a:p>
          <a:p>
            <a:r>
              <a:rPr lang="en-US" dirty="0"/>
              <a:t>Suppose we can complete the missing data using simulation. </a:t>
            </a:r>
          </a:p>
          <a:p>
            <a:pPr marL="0" indent="0">
              <a:buNone/>
            </a:pPr>
            <a:r>
              <a:rPr lang="en-US" dirty="0"/>
              <a:t> </a:t>
            </a:r>
          </a:p>
          <a:p>
            <a:r>
              <a:rPr lang="en-US" dirty="0"/>
              <a:t>Data Quality = PRODUCT(95%,95%,95%,95%,95%,100%) = 74%</a:t>
            </a:r>
          </a:p>
          <a:p>
            <a:endParaRPr lang="en-US" dirty="0"/>
          </a:p>
        </p:txBody>
      </p:sp>
      <p:sp>
        <p:nvSpPr>
          <p:cNvPr id="4" name="Rectangle 3">
            <a:extLst>
              <a:ext uri="{FF2B5EF4-FFF2-40B4-BE49-F238E27FC236}">
                <a16:creationId xmlns:a16="http://schemas.microsoft.com/office/drawing/2014/main" id="{AA1D5F8F-167A-494B-86AE-EC99369B3102}"/>
              </a:ext>
            </a:extLst>
          </p:cNvPr>
          <p:cNvSpPr/>
          <p:nvPr/>
        </p:nvSpPr>
        <p:spPr>
          <a:xfrm>
            <a:off x="2250557" y="5497609"/>
            <a:ext cx="7180521" cy="923330"/>
          </a:xfrm>
          <a:prstGeom prst="rect">
            <a:avLst/>
          </a:prstGeom>
        </p:spPr>
        <p:txBody>
          <a:bodyPr wrap="square">
            <a:spAutoFit/>
          </a:bodyPr>
          <a:lstStyle/>
          <a:p>
            <a:r>
              <a:rPr lang="en-US" dirty="0">
                <a:solidFill>
                  <a:schemeClr val="accent4"/>
                </a:solidFill>
              </a:rPr>
              <a:t>“74% is close enough in hand grenades and enterprise modeling.”</a:t>
            </a:r>
          </a:p>
          <a:p>
            <a:r>
              <a:rPr lang="en-US" dirty="0">
                <a:solidFill>
                  <a:schemeClr val="accent4"/>
                </a:solidFill>
              </a:rPr>
              <a:t> </a:t>
            </a:r>
          </a:p>
          <a:p>
            <a:pPr algn="r"/>
            <a:r>
              <a:rPr lang="en-US" dirty="0">
                <a:solidFill>
                  <a:schemeClr val="accent4"/>
                </a:solidFill>
              </a:rPr>
              <a:t>—Dr. Jeffrey Strickland, Senior Data Scientist</a:t>
            </a:r>
          </a:p>
        </p:txBody>
      </p:sp>
    </p:spTree>
    <p:extLst>
      <p:ext uri="{BB962C8B-B14F-4D97-AF65-F5344CB8AC3E}">
        <p14:creationId xmlns:p14="http://schemas.microsoft.com/office/powerpoint/2010/main" val="244631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315AC8A-20A7-45EB-A470-57E947415E60}"/>
              </a:ext>
            </a:extLst>
          </p:cNvPr>
          <p:cNvGrpSpPr/>
          <p:nvPr/>
        </p:nvGrpSpPr>
        <p:grpSpPr>
          <a:xfrm>
            <a:off x="2865011" y="3360746"/>
            <a:ext cx="1094104" cy="1014559"/>
            <a:chOff x="170429" y="14455"/>
            <a:chExt cx="1138548" cy="1014559"/>
          </a:xfrm>
        </p:grpSpPr>
        <p:sp>
          <p:nvSpPr>
            <p:cNvPr id="36" name="Oval 35">
              <a:extLst>
                <a:ext uri="{FF2B5EF4-FFF2-40B4-BE49-F238E27FC236}">
                  <a16:creationId xmlns:a16="http://schemas.microsoft.com/office/drawing/2014/main" id="{636CE2E4-1B8A-4C04-BC7E-11A63157CBEC}"/>
                </a:ext>
              </a:extLst>
            </p:cNvPr>
            <p:cNvSpPr/>
            <p:nvPr/>
          </p:nvSpPr>
          <p:spPr>
            <a:xfrm>
              <a:off x="170429" y="14455"/>
              <a:ext cx="1138548" cy="1014559"/>
            </a:xfrm>
            <a:prstGeom prst="ellipse">
              <a:avLst/>
            </a:prstGeom>
            <a:solidFill>
              <a:srgbClr val="FFC000"/>
            </a:solidFill>
            <a:ln>
              <a:solidFill>
                <a:schemeClr val="accent4">
                  <a:lumMod val="60000"/>
                  <a:lumOff val="40000"/>
                </a:schemeClr>
              </a:solidFill>
            </a:ln>
            <a:effectLst>
              <a:glow rad="139700">
                <a:schemeClr val="accent4">
                  <a:satMod val="175000"/>
                  <a:alpha val="40000"/>
                </a:schemeClr>
              </a:glow>
            </a:effectLst>
          </p:spPr>
          <p:style>
            <a:lnRef idx="2">
              <a:scrgbClr r="0" g="0" b="0"/>
            </a:lnRef>
            <a:fillRef idx="1">
              <a:scrgbClr r="0" g="0" b="0"/>
            </a:fillRef>
            <a:effectRef idx="0">
              <a:scrgbClr r="0" g="0" b="0"/>
            </a:effectRef>
            <a:fontRef idx="minor">
              <a:schemeClr val="lt1"/>
            </a:fontRef>
          </p:style>
        </p:sp>
        <p:sp>
          <p:nvSpPr>
            <p:cNvPr id="37" name="Oval 4">
              <a:extLst>
                <a:ext uri="{FF2B5EF4-FFF2-40B4-BE49-F238E27FC236}">
                  <a16:creationId xmlns:a16="http://schemas.microsoft.com/office/drawing/2014/main" id="{48C79B5F-C83C-491D-89D6-D7FBCA99A0BF}"/>
                </a:ext>
              </a:extLst>
            </p:cNvPr>
            <p:cNvSpPr txBox="1"/>
            <p:nvPr/>
          </p:nvSpPr>
          <p:spPr>
            <a:xfrm>
              <a:off x="337165" y="163034"/>
              <a:ext cx="805076" cy="717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p:txBody>
        </p:sp>
      </p:grpSp>
      <p:sp>
        <p:nvSpPr>
          <p:cNvPr id="2" name="Title 1">
            <a:extLst>
              <a:ext uri="{FF2B5EF4-FFF2-40B4-BE49-F238E27FC236}">
                <a16:creationId xmlns:a16="http://schemas.microsoft.com/office/drawing/2014/main" id="{BAAC7F7A-A4B8-44CA-8ADA-330FC0B3536B}"/>
              </a:ext>
            </a:extLst>
          </p:cNvPr>
          <p:cNvSpPr>
            <a:spLocks noGrp="1"/>
          </p:cNvSpPr>
          <p:nvPr>
            <p:ph type="title"/>
          </p:nvPr>
        </p:nvSpPr>
        <p:spPr>
          <a:xfrm>
            <a:off x="1130780" y="23249"/>
            <a:ext cx="9905998" cy="1478570"/>
          </a:xfrm>
        </p:spPr>
        <p:txBody>
          <a:bodyPr>
            <a:normAutofit/>
          </a:bodyPr>
          <a:lstStyle/>
          <a:p>
            <a:r>
              <a:rPr lang="en-US" altLang="en-US" sz="4400" b="1" cap="none" dirty="0">
                <a:latin typeface="Arial" panose="020B0604020202020204" pitchFamily="34" charset="0"/>
                <a:ea typeface="Calibri" panose="020F0502020204030204" pitchFamily="34" charset="0"/>
              </a:rPr>
              <a:t>Data Quality</a:t>
            </a:r>
            <a:endParaRPr lang="en-US" sz="4400" b="1" dirty="0"/>
          </a:p>
        </p:txBody>
      </p:sp>
      <p:sp>
        <p:nvSpPr>
          <p:cNvPr id="7" name="Thought Bubble: Cloud 6">
            <a:extLst>
              <a:ext uri="{FF2B5EF4-FFF2-40B4-BE49-F238E27FC236}">
                <a16:creationId xmlns:a16="http://schemas.microsoft.com/office/drawing/2014/main" id="{6352AD0C-4726-490D-BD8C-E7D5F46EF209}"/>
              </a:ext>
            </a:extLst>
          </p:cNvPr>
          <p:cNvSpPr/>
          <p:nvPr/>
        </p:nvSpPr>
        <p:spPr>
          <a:xfrm>
            <a:off x="5486400" y="762534"/>
            <a:ext cx="6422065" cy="2529959"/>
          </a:xfrm>
          <a:prstGeom prst="cloudCallout">
            <a:avLst>
              <a:gd name="adj1" fmla="val -7818"/>
              <a:gd name="adj2" fmla="val 68000"/>
            </a:avLst>
          </a:prstGeom>
          <a:solidFill>
            <a:schemeClr val="accent5">
              <a:lumMod val="20000"/>
              <a:lumOff val="80000"/>
            </a:schemeClr>
          </a:solidFill>
          <a:ln w="19050">
            <a:solidFill>
              <a:schemeClr val="tx2">
                <a:lumMod val="20000"/>
                <a:lumOff val="80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noAutofit/>
          </a:bodyPr>
          <a:lstStyle/>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A harmonized Information requirement</a:t>
            </a:r>
            <a:endParaRPr lang="en-US" altLang="en-US" dirty="0">
              <a:solidFill>
                <a:srgbClr val="002060"/>
              </a:solidFill>
              <a:latin typeface="Arial" panose="020B0604020202020204" pitchFamily="34" charset="0"/>
            </a:endParaRPr>
          </a:p>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Mutual understanding of data capability</a:t>
            </a:r>
            <a:endParaRPr lang="en-US" altLang="en-US" dirty="0">
              <a:solidFill>
                <a:srgbClr val="002060"/>
              </a:solidFill>
              <a:latin typeface="Arial" panose="020B0604020202020204" pitchFamily="34" charset="0"/>
            </a:endParaRPr>
          </a:p>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Trustworthy and credible information</a:t>
            </a:r>
            <a:endParaRPr lang="en-US" altLang="en-US" dirty="0">
              <a:solidFill>
                <a:srgbClr val="002060"/>
              </a:solidFill>
              <a:latin typeface="Arial" panose="020B0604020202020204" pitchFamily="34" charset="0"/>
            </a:endParaRPr>
          </a:p>
        </p:txBody>
      </p:sp>
      <p:pic>
        <p:nvPicPr>
          <p:cNvPr id="12" name="Picture 11">
            <a:extLst>
              <a:ext uri="{FF2B5EF4-FFF2-40B4-BE49-F238E27FC236}">
                <a16:creationId xmlns:a16="http://schemas.microsoft.com/office/drawing/2014/main" id="{45BB239B-913D-4821-98D8-10217343636C}"/>
              </a:ext>
            </a:extLst>
          </p:cNvPr>
          <p:cNvPicPr>
            <a:picLocks noChangeAspect="1"/>
          </p:cNvPicPr>
          <p:nvPr/>
        </p:nvPicPr>
        <p:blipFill rotWithShape="1">
          <a:blip r:embed="rId3">
            <a:clrChange>
              <a:clrFrom>
                <a:srgbClr val="F2F2F2"/>
              </a:clrFrom>
              <a:clrTo>
                <a:srgbClr val="F2F2F2">
                  <a:alpha val="0"/>
                </a:srgbClr>
              </a:clrTo>
            </a:clrChange>
          </a:blip>
          <a:srcRect l="10996" r="2526" b="46221"/>
          <a:stretch/>
        </p:blipFill>
        <p:spPr>
          <a:xfrm>
            <a:off x="6263734" y="3705725"/>
            <a:ext cx="2664420" cy="2342882"/>
          </a:xfrm>
          <a:prstGeom prst="rect">
            <a:avLst/>
          </a:prstGeom>
        </p:spPr>
      </p:pic>
      <p:sp>
        <p:nvSpPr>
          <p:cNvPr id="11" name="Thought Bubble: Cloud 10">
            <a:extLst>
              <a:ext uri="{FF2B5EF4-FFF2-40B4-BE49-F238E27FC236}">
                <a16:creationId xmlns:a16="http://schemas.microsoft.com/office/drawing/2014/main" id="{21FA26FA-5174-4CD6-8077-1331FA3B3028}"/>
              </a:ext>
            </a:extLst>
          </p:cNvPr>
          <p:cNvSpPr/>
          <p:nvPr/>
        </p:nvSpPr>
        <p:spPr>
          <a:xfrm>
            <a:off x="10100931" y="3084467"/>
            <a:ext cx="1637413" cy="829284"/>
          </a:xfrm>
          <a:prstGeom prst="cloudCallout">
            <a:avLst>
              <a:gd name="adj1" fmla="val -33792"/>
              <a:gd name="adj2" fmla="val 87232"/>
            </a:avLst>
          </a:prstGeom>
          <a:solidFill>
            <a:schemeClr val="accent5">
              <a:lumMod val="20000"/>
              <a:lumOff val="80000"/>
            </a:schemeClr>
          </a:solidFill>
          <a:ln w="19050">
            <a:solidFill>
              <a:schemeClr val="tx2">
                <a:lumMod val="20000"/>
                <a:lumOff val="80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noAutofit/>
          </a:bodyPr>
          <a:lstStyle/>
          <a:p>
            <a:pPr lvl="0" algn="ctr" defTabSz="914400" eaLnBrk="0" fontAlgn="base" hangingPunct="0">
              <a:spcBef>
                <a:spcPct val="0"/>
              </a:spcBef>
              <a:spcAft>
                <a:spcPts val="1200"/>
              </a:spcAft>
            </a:pPr>
            <a:r>
              <a:rPr lang="en-US" altLang="en-US" dirty="0">
                <a:solidFill>
                  <a:srgbClr val="002060"/>
                </a:solidFill>
                <a:latin typeface="Arial" panose="020B0604020202020204" pitchFamily="34" charset="0"/>
                <a:ea typeface="Calibri" panose="020F0502020204030204" pitchFamily="34" charset="0"/>
              </a:rPr>
              <a:t>I agree!</a:t>
            </a:r>
            <a:endParaRPr lang="en-US" altLang="en-US" dirty="0">
              <a:solidFill>
                <a:srgbClr val="002060"/>
              </a:solidFill>
              <a:latin typeface="Arial" panose="020B0604020202020204" pitchFamily="34" charset="0"/>
            </a:endParaRPr>
          </a:p>
        </p:txBody>
      </p:sp>
      <p:grpSp>
        <p:nvGrpSpPr>
          <p:cNvPr id="4" name="Group 3">
            <a:extLst>
              <a:ext uri="{FF2B5EF4-FFF2-40B4-BE49-F238E27FC236}">
                <a16:creationId xmlns:a16="http://schemas.microsoft.com/office/drawing/2014/main" id="{D4F95FD9-27C7-4861-AD28-AB98E1DAAC94}"/>
              </a:ext>
            </a:extLst>
          </p:cNvPr>
          <p:cNvGrpSpPr/>
          <p:nvPr/>
        </p:nvGrpSpPr>
        <p:grpSpPr>
          <a:xfrm>
            <a:off x="8545382" y="3705725"/>
            <a:ext cx="2162104" cy="2342882"/>
            <a:chOff x="8545382" y="3705725"/>
            <a:chExt cx="2162104" cy="2342882"/>
          </a:xfrm>
        </p:grpSpPr>
        <p:pic>
          <p:nvPicPr>
            <p:cNvPr id="6" name="Picture 5">
              <a:extLst>
                <a:ext uri="{FF2B5EF4-FFF2-40B4-BE49-F238E27FC236}">
                  <a16:creationId xmlns:a16="http://schemas.microsoft.com/office/drawing/2014/main" id="{13C29FA1-033B-4ED7-9C26-2201C8909037}"/>
                </a:ext>
              </a:extLst>
            </p:cNvPr>
            <p:cNvPicPr>
              <a:picLocks noChangeAspect="1"/>
            </p:cNvPicPr>
            <p:nvPr/>
          </p:nvPicPr>
          <p:blipFill>
            <a:blip r:embed="rId4">
              <a:clrChange>
                <a:clrFrom>
                  <a:srgbClr val="466B19"/>
                </a:clrFrom>
                <a:clrTo>
                  <a:srgbClr val="466B19">
                    <a:alpha val="0"/>
                  </a:srgbClr>
                </a:clrTo>
              </a:clrChange>
            </a:blip>
            <a:stretch>
              <a:fillRect/>
            </a:stretch>
          </p:blipFill>
          <p:spPr>
            <a:xfrm>
              <a:off x="8545382" y="3705725"/>
              <a:ext cx="2162104" cy="2342882"/>
            </a:xfrm>
            <a:prstGeom prst="rect">
              <a:avLst/>
            </a:prstGeom>
          </p:spPr>
        </p:pic>
        <p:sp>
          <p:nvSpPr>
            <p:cNvPr id="10" name="Oval 9">
              <a:extLst>
                <a:ext uri="{FF2B5EF4-FFF2-40B4-BE49-F238E27FC236}">
                  <a16:creationId xmlns:a16="http://schemas.microsoft.com/office/drawing/2014/main" id="{E2F0FDE5-6F02-487C-8279-D214C29E4E05}"/>
                </a:ext>
              </a:extLst>
            </p:cNvPr>
            <p:cNvSpPr/>
            <p:nvPr/>
          </p:nvSpPr>
          <p:spPr>
            <a:xfrm>
              <a:off x="9741797" y="447326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8DB5217-250E-439B-BAA2-3FBB0E126003}"/>
                </a:ext>
              </a:extLst>
            </p:cNvPr>
            <p:cNvPicPr>
              <a:picLocks noChangeAspect="1"/>
            </p:cNvPicPr>
            <p:nvPr/>
          </p:nvPicPr>
          <p:blipFill rotWithShape="1">
            <a:blip r:embed="rId5">
              <a:clrChange>
                <a:clrFrom>
                  <a:srgbClr val="FFFFFF"/>
                </a:clrFrom>
                <a:clrTo>
                  <a:srgbClr val="FFFFFF">
                    <a:alpha val="0"/>
                  </a:srgbClr>
                </a:clrTo>
              </a:clrChange>
            </a:blip>
            <a:srcRect l="14535" t="55843" r="14128" b="15029"/>
            <a:stretch/>
          </p:blipFill>
          <p:spPr>
            <a:xfrm rot="458144">
              <a:off x="9467478" y="4876853"/>
              <a:ext cx="548640" cy="224019"/>
            </a:xfrm>
            <a:prstGeom prst="rect">
              <a:avLst/>
            </a:prstGeom>
          </p:spPr>
        </p:pic>
      </p:grpSp>
      <p:grpSp>
        <p:nvGrpSpPr>
          <p:cNvPr id="13" name="Group 12">
            <a:extLst>
              <a:ext uri="{FF2B5EF4-FFF2-40B4-BE49-F238E27FC236}">
                <a16:creationId xmlns:a16="http://schemas.microsoft.com/office/drawing/2014/main" id="{ED8869D9-2CCE-4861-A219-50415D508B68}"/>
              </a:ext>
            </a:extLst>
          </p:cNvPr>
          <p:cNvGrpSpPr/>
          <p:nvPr/>
        </p:nvGrpSpPr>
        <p:grpSpPr>
          <a:xfrm>
            <a:off x="3156324" y="1267286"/>
            <a:ext cx="485716" cy="2071687"/>
            <a:chOff x="2699124" y="-500083"/>
            <a:chExt cx="485716" cy="2071687"/>
          </a:xfrm>
        </p:grpSpPr>
        <p:sp>
          <p:nvSpPr>
            <p:cNvPr id="15" name="Oval 14">
              <a:extLst>
                <a:ext uri="{FF2B5EF4-FFF2-40B4-BE49-F238E27FC236}">
                  <a16:creationId xmlns:a16="http://schemas.microsoft.com/office/drawing/2014/main" id="{E8A00A84-155A-46BB-B845-8DA61252B223}"/>
                </a:ext>
              </a:extLst>
            </p:cNvPr>
            <p:cNvSpPr/>
            <p:nvPr/>
          </p:nvSpPr>
          <p:spPr>
            <a:xfrm rot="16200000">
              <a:off x="1906138" y="29290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A75B4DE1-94C1-4886-98B8-EE040E56B143}"/>
                </a:ext>
              </a:extLst>
            </p:cNvPr>
            <p:cNvSpPr txBox="1"/>
            <p:nvPr/>
          </p:nvSpPr>
          <p:spPr>
            <a:xfrm rot="16200000">
              <a:off x="2209530" y="36403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p:txBody>
        </p:sp>
      </p:grpSp>
      <p:grpSp>
        <p:nvGrpSpPr>
          <p:cNvPr id="17" name="Group 16">
            <a:extLst>
              <a:ext uri="{FF2B5EF4-FFF2-40B4-BE49-F238E27FC236}">
                <a16:creationId xmlns:a16="http://schemas.microsoft.com/office/drawing/2014/main" id="{81117B0E-8218-499F-BF85-57191811C9B2}"/>
              </a:ext>
            </a:extLst>
          </p:cNvPr>
          <p:cNvGrpSpPr/>
          <p:nvPr/>
        </p:nvGrpSpPr>
        <p:grpSpPr>
          <a:xfrm>
            <a:off x="1155767" y="2645966"/>
            <a:ext cx="2071687" cy="485716"/>
            <a:chOff x="688563" y="879256"/>
            <a:chExt cx="2071687" cy="485716"/>
          </a:xfrm>
        </p:grpSpPr>
        <p:sp>
          <p:nvSpPr>
            <p:cNvPr id="18" name="Oval 17">
              <a:extLst>
                <a:ext uri="{FF2B5EF4-FFF2-40B4-BE49-F238E27FC236}">
                  <a16:creationId xmlns:a16="http://schemas.microsoft.com/office/drawing/2014/main" id="{7794E3C3-7C3A-4533-9447-EC76894FE2B0}"/>
                </a:ext>
              </a:extLst>
            </p:cNvPr>
            <p:cNvSpPr/>
            <p:nvPr/>
          </p:nvSpPr>
          <p:spPr>
            <a:xfrm rot="2255942">
              <a:off x="688563" y="87925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Oval 4">
              <a:extLst>
                <a:ext uri="{FF2B5EF4-FFF2-40B4-BE49-F238E27FC236}">
                  <a16:creationId xmlns:a16="http://schemas.microsoft.com/office/drawing/2014/main" id="{66418BCA-1C00-457A-B467-6271ED0BB15A}"/>
                </a:ext>
              </a:extLst>
            </p:cNvPr>
            <p:cNvSpPr txBox="1"/>
            <p:nvPr/>
          </p:nvSpPr>
          <p:spPr>
            <a:xfrm rot="2255942">
              <a:off x="991955" y="950387"/>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p:txBody>
        </p:sp>
      </p:grpSp>
      <p:grpSp>
        <p:nvGrpSpPr>
          <p:cNvPr id="20" name="Group 19">
            <a:extLst>
              <a:ext uri="{FF2B5EF4-FFF2-40B4-BE49-F238E27FC236}">
                <a16:creationId xmlns:a16="http://schemas.microsoft.com/office/drawing/2014/main" id="{DCBA286C-E7B2-480E-8A47-C9E4D19EE71C}"/>
              </a:ext>
            </a:extLst>
          </p:cNvPr>
          <p:cNvGrpSpPr/>
          <p:nvPr/>
        </p:nvGrpSpPr>
        <p:grpSpPr>
          <a:xfrm>
            <a:off x="804559" y="3670893"/>
            <a:ext cx="2071687" cy="485716"/>
            <a:chOff x="348470" y="1921211"/>
            <a:chExt cx="2071687" cy="485716"/>
          </a:xfrm>
        </p:grpSpPr>
        <p:sp>
          <p:nvSpPr>
            <p:cNvPr id="21" name="Oval 20">
              <a:extLst>
                <a:ext uri="{FF2B5EF4-FFF2-40B4-BE49-F238E27FC236}">
                  <a16:creationId xmlns:a16="http://schemas.microsoft.com/office/drawing/2014/main" id="{4191C237-FF00-4058-9C2D-D79A4149B0CD}"/>
                </a:ext>
              </a:extLst>
            </p:cNvPr>
            <p:cNvSpPr/>
            <p:nvPr/>
          </p:nvSpPr>
          <p:spPr>
            <a:xfrm>
              <a:off x="348470" y="1921211"/>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Oval 4">
              <a:extLst>
                <a:ext uri="{FF2B5EF4-FFF2-40B4-BE49-F238E27FC236}">
                  <a16:creationId xmlns:a16="http://schemas.microsoft.com/office/drawing/2014/main" id="{9559BD18-8C29-413A-8729-4D18E2277F75}"/>
                </a:ext>
              </a:extLst>
            </p:cNvPr>
            <p:cNvSpPr txBox="1"/>
            <p:nvPr/>
          </p:nvSpPr>
          <p:spPr>
            <a:xfrm>
              <a:off x="651862" y="1992342"/>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Timely</a:t>
              </a:r>
            </a:p>
          </p:txBody>
        </p:sp>
      </p:grpSp>
      <p:grpSp>
        <p:nvGrpSpPr>
          <p:cNvPr id="23" name="Group 22">
            <a:extLst>
              <a:ext uri="{FF2B5EF4-FFF2-40B4-BE49-F238E27FC236}">
                <a16:creationId xmlns:a16="http://schemas.microsoft.com/office/drawing/2014/main" id="{D21BA4EF-9FA4-42C8-ADF1-2B93A456E381}"/>
              </a:ext>
            </a:extLst>
          </p:cNvPr>
          <p:cNvGrpSpPr/>
          <p:nvPr/>
        </p:nvGrpSpPr>
        <p:grpSpPr>
          <a:xfrm>
            <a:off x="2467106" y="4227740"/>
            <a:ext cx="485716" cy="2071687"/>
            <a:chOff x="2023421" y="2460367"/>
            <a:chExt cx="485716" cy="2071687"/>
          </a:xfrm>
        </p:grpSpPr>
        <p:sp>
          <p:nvSpPr>
            <p:cNvPr id="24" name="Oval 23">
              <a:extLst>
                <a:ext uri="{FF2B5EF4-FFF2-40B4-BE49-F238E27FC236}">
                  <a16:creationId xmlns:a16="http://schemas.microsoft.com/office/drawing/2014/main" id="{4FAE1F51-DB09-4077-AF87-72C6BD0A3E2A}"/>
                </a:ext>
              </a:extLst>
            </p:cNvPr>
            <p:cNvSpPr/>
            <p:nvPr/>
          </p:nvSpPr>
          <p:spPr>
            <a:xfrm rot="17862465">
              <a:off x="1230435" y="325335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Oval 4">
              <a:extLst>
                <a:ext uri="{FF2B5EF4-FFF2-40B4-BE49-F238E27FC236}">
                  <a16:creationId xmlns:a16="http://schemas.microsoft.com/office/drawing/2014/main" id="{7C62F896-3E9F-4101-B8FB-49B5D6E15D49}"/>
                </a:ext>
              </a:extLst>
            </p:cNvPr>
            <p:cNvSpPr txBox="1"/>
            <p:nvPr/>
          </p:nvSpPr>
          <p:spPr>
            <a:xfrm rot="17862465">
              <a:off x="1533827" y="332448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p:txBody>
        </p:sp>
      </p:grpSp>
      <p:grpSp>
        <p:nvGrpSpPr>
          <p:cNvPr id="26" name="Group 25">
            <a:extLst>
              <a:ext uri="{FF2B5EF4-FFF2-40B4-BE49-F238E27FC236}">
                <a16:creationId xmlns:a16="http://schemas.microsoft.com/office/drawing/2014/main" id="{D05295E5-2647-4D58-8CA0-5A8EB19B16FB}"/>
              </a:ext>
            </a:extLst>
          </p:cNvPr>
          <p:cNvGrpSpPr/>
          <p:nvPr/>
        </p:nvGrpSpPr>
        <p:grpSpPr>
          <a:xfrm>
            <a:off x="3825468" y="4205229"/>
            <a:ext cx="485716" cy="2071687"/>
            <a:chOff x="3374828" y="2460367"/>
            <a:chExt cx="485716" cy="2071687"/>
          </a:xfrm>
        </p:grpSpPr>
        <p:sp>
          <p:nvSpPr>
            <p:cNvPr id="27" name="Oval 26">
              <a:extLst>
                <a:ext uri="{FF2B5EF4-FFF2-40B4-BE49-F238E27FC236}">
                  <a16:creationId xmlns:a16="http://schemas.microsoft.com/office/drawing/2014/main" id="{3D4DF6F0-0462-410B-9EE8-AF0B3A2709D4}"/>
                </a:ext>
              </a:extLst>
            </p:cNvPr>
            <p:cNvSpPr/>
            <p:nvPr/>
          </p:nvSpPr>
          <p:spPr>
            <a:xfrm rot="3834738">
              <a:off x="2581842" y="325335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4">
              <a:extLst>
                <a:ext uri="{FF2B5EF4-FFF2-40B4-BE49-F238E27FC236}">
                  <a16:creationId xmlns:a16="http://schemas.microsoft.com/office/drawing/2014/main" id="{8FDBEBF8-66D0-4660-952A-3781371ACAE1}"/>
                </a:ext>
              </a:extLst>
            </p:cNvPr>
            <p:cNvSpPr txBox="1"/>
            <p:nvPr/>
          </p:nvSpPr>
          <p:spPr>
            <a:xfrm rot="3834738">
              <a:off x="2885234" y="332448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p:txBody>
        </p:sp>
      </p:grpSp>
      <p:grpSp>
        <p:nvGrpSpPr>
          <p:cNvPr id="29" name="Group 28">
            <a:extLst>
              <a:ext uri="{FF2B5EF4-FFF2-40B4-BE49-F238E27FC236}">
                <a16:creationId xmlns:a16="http://schemas.microsoft.com/office/drawing/2014/main" id="{467E586E-EC09-46B5-8FE3-719A8EFEB507}"/>
              </a:ext>
            </a:extLst>
          </p:cNvPr>
          <p:cNvGrpSpPr/>
          <p:nvPr/>
        </p:nvGrpSpPr>
        <p:grpSpPr>
          <a:xfrm>
            <a:off x="3969004" y="3670893"/>
            <a:ext cx="2071687" cy="485716"/>
            <a:chOff x="3483487" y="1911371"/>
            <a:chExt cx="2071687" cy="485716"/>
          </a:xfrm>
        </p:grpSpPr>
        <p:sp>
          <p:nvSpPr>
            <p:cNvPr id="30" name="Oval 29">
              <a:extLst>
                <a:ext uri="{FF2B5EF4-FFF2-40B4-BE49-F238E27FC236}">
                  <a16:creationId xmlns:a16="http://schemas.microsoft.com/office/drawing/2014/main" id="{69162508-6B9E-40B8-80C8-A07F20D49619}"/>
                </a:ext>
              </a:extLst>
            </p:cNvPr>
            <p:cNvSpPr/>
            <p:nvPr/>
          </p:nvSpPr>
          <p:spPr>
            <a:xfrm>
              <a:off x="3483487" y="1911371"/>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Oval 4">
              <a:extLst>
                <a:ext uri="{FF2B5EF4-FFF2-40B4-BE49-F238E27FC236}">
                  <a16:creationId xmlns:a16="http://schemas.microsoft.com/office/drawing/2014/main" id="{73250279-281C-4971-BEFB-72D2E546BA93}"/>
                </a:ext>
              </a:extLst>
            </p:cNvPr>
            <p:cNvSpPr txBox="1"/>
            <p:nvPr/>
          </p:nvSpPr>
          <p:spPr>
            <a:xfrm>
              <a:off x="3786879" y="1982502"/>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p:txBody>
        </p:sp>
      </p:grpSp>
      <p:grpSp>
        <p:nvGrpSpPr>
          <p:cNvPr id="32" name="Group 31">
            <a:extLst>
              <a:ext uri="{FF2B5EF4-FFF2-40B4-BE49-F238E27FC236}">
                <a16:creationId xmlns:a16="http://schemas.microsoft.com/office/drawing/2014/main" id="{037BB58B-BC39-4336-9DA2-D4A12C40F4C2}"/>
              </a:ext>
            </a:extLst>
          </p:cNvPr>
          <p:cNvGrpSpPr/>
          <p:nvPr/>
        </p:nvGrpSpPr>
        <p:grpSpPr>
          <a:xfrm>
            <a:off x="3592000" y="2638209"/>
            <a:ext cx="2071687" cy="485716"/>
            <a:chOff x="3123714" y="879256"/>
            <a:chExt cx="2071687" cy="485716"/>
          </a:xfrm>
        </p:grpSpPr>
        <p:sp>
          <p:nvSpPr>
            <p:cNvPr id="33" name="Oval 32">
              <a:extLst>
                <a:ext uri="{FF2B5EF4-FFF2-40B4-BE49-F238E27FC236}">
                  <a16:creationId xmlns:a16="http://schemas.microsoft.com/office/drawing/2014/main" id="{F5D7E06B-3D40-4FF5-A431-6DC4F17C2907}"/>
                </a:ext>
              </a:extLst>
            </p:cNvPr>
            <p:cNvSpPr/>
            <p:nvPr/>
          </p:nvSpPr>
          <p:spPr>
            <a:xfrm rot="19186170">
              <a:off x="3123714" y="87925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4">
              <a:extLst>
                <a:ext uri="{FF2B5EF4-FFF2-40B4-BE49-F238E27FC236}">
                  <a16:creationId xmlns:a16="http://schemas.microsoft.com/office/drawing/2014/main" id="{853F33BC-3498-467A-B975-F4AF7AC4322F}"/>
                </a:ext>
              </a:extLst>
            </p:cNvPr>
            <p:cNvSpPr txBox="1"/>
            <p:nvPr/>
          </p:nvSpPr>
          <p:spPr>
            <a:xfrm rot="19186170">
              <a:off x="3427106" y="950387"/>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p:txBody>
        </p:sp>
      </p:grpSp>
      <p:sp>
        <p:nvSpPr>
          <p:cNvPr id="39" name="Oval 38">
            <a:extLst>
              <a:ext uri="{FF2B5EF4-FFF2-40B4-BE49-F238E27FC236}">
                <a16:creationId xmlns:a16="http://schemas.microsoft.com/office/drawing/2014/main" id="{49B45332-8CD8-4F24-80E9-974C93A08756}"/>
              </a:ext>
            </a:extLst>
          </p:cNvPr>
          <p:cNvSpPr/>
          <p:nvPr/>
        </p:nvSpPr>
        <p:spPr>
          <a:xfrm rot="21581184">
            <a:off x="2419920"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Accurate</a:t>
            </a:r>
          </a:p>
        </p:txBody>
      </p:sp>
      <p:sp>
        <p:nvSpPr>
          <p:cNvPr id="41" name="Oval 40">
            <a:extLst>
              <a:ext uri="{FF2B5EF4-FFF2-40B4-BE49-F238E27FC236}">
                <a16:creationId xmlns:a16="http://schemas.microsoft.com/office/drawing/2014/main" id="{758FA873-E32A-42BB-AD55-0FF7FAA8DCBA}"/>
              </a:ext>
            </a:extLst>
          </p:cNvPr>
          <p:cNvSpPr/>
          <p:nvPr/>
        </p:nvSpPr>
        <p:spPr>
          <a:xfrm rot="21581184">
            <a:off x="2419921"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Timely</a:t>
            </a:r>
          </a:p>
        </p:txBody>
      </p:sp>
      <p:sp>
        <p:nvSpPr>
          <p:cNvPr id="42" name="Oval 41">
            <a:extLst>
              <a:ext uri="{FF2B5EF4-FFF2-40B4-BE49-F238E27FC236}">
                <a16:creationId xmlns:a16="http://schemas.microsoft.com/office/drawing/2014/main" id="{BC770874-7C97-4712-9A91-4FB347BD78B3}"/>
              </a:ext>
            </a:extLst>
          </p:cNvPr>
          <p:cNvSpPr/>
          <p:nvPr/>
        </p:nvSpPr>
        <p:spPr>
          <a:xfrm rot="21581184">
            <a:off x="2419920" y="165638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Precise</a:t>
            </a:r>
          </a:p>
        </p:txBody>
      </p:sp>
      <p:sp>
        <p:nvSpPr>
          <p:cNvPr id="43" name="Oval 42">
            <a:extLst>
              <a:ext uri="{FF2B5EF4-FFF2-40B4-BE49-F238E27FC236}">
                <a16:creationId xmlns:a16="http://schemas.microsoft.com/office/drawing/2014/main" id="{32F8206D-D7D9-45DD-BB6E-CDC32A9F6C35}"/>
              </a:ext>
            </a:extLst>
          </p:cNvPr>
          <p:cNvSpPr/>
          <p:nvPr/>
        </p:nvSpPr>
        <p:spPr>
          <a:xfrm rot="21581184">
            <a:off x="2426894" y="1656168"/>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Transparent</a:t>
            </a:r>
          </a:p>
        </p:txBody>
      </p:sp>
      <p:sp>
        <p:nvSpPr>
          <p:cNvPr id="44" name="Oval 43">
            <a:extLst>
              <a:ext uri="{FF2B5EF4-FFF2-40B4-BE49-F238E27FC236}">
                <a16:creationId xmlns:a16="http://schemas.microsoft.com/office/drawing/2014/main" id="{6E152D03-EFE3-45E7-8C8B-92713F99C997}"/>
              </a:ext>
            </a:extLst>
          </p:cNvPr>
          <p:cNvSpPr/>
          <p:nvPr/>
        </p:nvSpPr>
        <p:spPr>
          <a:xfrm rot="21581184">
            <a:off x="2417032"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Relevant</a:t>
            </a:r>
          </a:p>
        </p:txBody>
      </p:sp>
      <p:sp>
        <p:nvSpPr>
          <p:cNvPr id="45" name="Oval 44">
            <a:extLst>
              <a:ext uri="{FF2B5EF4-FFF2-40B4-BE49-F238E27FC236}">
                <a16:creationId xmlns:a16="http://schemas.microsoft.com/office/drawing/2014/main" id="{03F41A71-D5C9-44C4-A075-511714291EEC}"/>
              </a:ext>
            </a:extLst>
          </p:cNvPr>
          <p:cNvSpPr/>
          <p:nvPr/>
        </p:nvSpPr>
        <p:spPr>
          <a:xfrm rot="21581184">
            <a:off x="2426894" y="1648955"/>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Consistent</a:t>
            </a:r>
          </a:p>
        </p:txBody>
      </p:sp>
      <p:sp>
        <p:nvSpPr>
          <p:cNvPr id="46" name="Oval 45">
            <a:extLst>
              <a:ext uri="{FF2B5EF4-FFF2-40B4-BE49-F238E27FC236}">
                <a16:creationId xmlns:a16="http://schemas.microsoft.com/office/drawing/2014/main" id="{A8B49FE1-D2EB-4EB5-A62F-144F929119A7}"/>
              </a:ext>
            </a:extLst>
          </p:cNvPr>
          <p:cNvSpPr/>
          <p:nvPr/>
        </p:nvSpPr>
        <p:spPr>
          <a:xfrm rot="21581184">
            <a:off x="2426893" y="1656242"/>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dirty="0"/>
              <a:t>Completeness</a:t>
            </a:r>
          </a:p>
        </p:txBody>
      </p:sp>
    </p:spTree>
    <p:extLst>
      <p:ext uri="{BB962C8B-B14F-4D97-AF65-F5344CB8AC3E}">
        <p14:creationId xmlns:p14="http://schemas.microsoft.com/office/powerpoint/2010/main" val="100059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outVertical)">
                                      <p:cBhvr>
                                        <p:cTn id="15" dur="10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outVertical)">
                                      <p:cBhvr>
                                        <p:cTn id="24" dur="10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arn(outVertical)">
                                      <p:cBhvr>
                                        <p:cTn id="33" dur="10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outVertical)">
                                      <p:cBhvr>
                                        <p:cTn id="42" dur="10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Vertical)">
                                      <p:cBhvr>
                                        <p:cTn id="51" dur="10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arn(outVertical)">
                                      <p:cBhvr>
                                        <p:cTn id="60" dur="10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10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ipe(down)">
                                      <p:cBhvr>
                                        <p:cTn id="88" dur="5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wipe(down)">
                                      <p:cBhvr>
                                        <p:cTn id="9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9" grpId="0" animBg="1"/>
      <p:bldP spid="41" grpId="0" animBg="1"/>
      <p:bldP spid="42" grpId="0" animBg="1"/>
      <p:bldP spid="43"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545910540"/>
              </p:ext>
            </p:extLst>
          </p:nvPr>
        </p:nvGraphicFramePr>
        <p:xfrm>
          <a:off x="6329300" y="1642269"/>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1">
            <a:extLst>
              <a:ext uri="{FF2B5EF4-FFF2-40B4-BE49-F238E27FC236}">
                <a16:creationId xmlns:a16="http://schemas.microsoft.com/office/drawing/2014/main" id="{28C882EA-A9B0-4815-85F1-4392F0884B14}"/>
              </a:ext>
            </a:extLst>
          </p:cNvPr>
          <p:cNvSpPr>
            <a:spLocks noGrp="1" noChangeArrowheads="1"/>
          </p:cNvSpPr>
          <p:nvPr>
            <p:ph type="title"/>
          </p:nvPr>
        </p:nvSpPr>
        <p:spPr bwMode="auto">
          <a:xfrm>
            <a:off x="1135062" y="449957"/>
            <a:ext cx="30163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Arial" panose="020B0604020202020204" pitchFamily="34" charset="0"/>
                <a:ea typeface="Calibri" panose="020F0502020204030204" pitchFamily="34" charset="0"/>
              </a:rPr>
              <a:t>Data Accuracy</a:t>
            </a:r>
            <a:endParaRPr kumimoji="0" lang="en-US" altLang="en-US" sz="4800" b="1" i="0" u="none" strike="noStrike" cap="none" normalizeH="0" baseline="0" dirty="0">
              <a:ln>
                <a:noFill/>
              </a:ln>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6" name="Rectangle 2">
                <a:extLst>
                  <a:ext uri="{FF2B5EF4-FFF2-40B4-BE49-F238E27FC236}">
                    <a16:creationId xmlns:a16="http://schemas.microsoft.com/office/drawing/2014/main" id="{8BCFEC99-96CF-4083-9CBA-120B08D0555C}"/>
                  </a:ext>
                </a:extLst>
              </p:cNvPr>
              <p:cNvSpPr>
                <a:spLocks noGrp="1" noChangeArrowheads="1"/>
              </p:cNvSpPr>
              <p:nvPr>
                <p:ph idx="1"/>
              </p:nvPr>
            </p:nvSpPr>
            <p:spPr bwMode="auto">
              <a:xfrm>
                <a:off x="882502" y="1393815"/>
                <a:ext cx="6081824" cy="33457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Good fit between data and reality</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The ability to draw correct conclusions from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Business processes that match reality</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Data accuracy is measured as the reciprocal maximum gap between data and reality (high is good)</a:t>
                </a:r>
              </a:p>
              <a:p>
                <a:pPr eaLnBrk="0" fontAlgn="base" hangingPunct="0">
                  <a:lnSpc>
                    <a:spcPct val="100000"/>
                  </a:lnSpc>
                  <a:spcBef>
                    <a:spcPct val="0"/>
                  </a:spcBef>
                  <a:spcAft>
                    <a:spcPts val="600"/>
                  </a:spcAft>
                  <a:buSzTx/>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indent="0" eaLnBrk="0" fontAlgn="base" hangingPunct="0">
                  <a:lnSpc>
                    <a:spcPct val="100000"/>
                  </a:lnSpc>
                  <a:spcBef>
                    <a:spcPct val="0"/>
                  </a:spcBef>
                  <a:spcAft>
                    <a:spcPts val="600"/>
                  </a:spcAft>
                  <a:buSzTx/>
                  <a:buNone/>
                </a:pPr>
                <a14:m>
                  <m:oMathPara xmlns:m="http://schemas.openxmlformats.org/officeDocument/2006/math">
                    <m:oMathParaPr>
                      <m:jc m:val="centerGroup"/>
                    </m:oMathParaPr>
                    <m:oMath xmlns:m="http://schemas.openxmlformats.org/officeDocument/2006/math">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𝑫𝒂𝒕𝒂</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𝑨𝒄𝒄𝒖𝒓𝒂𝒄𝒚</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m:t>
                      </m:r>
                      <m:f>
                        <m:fPr>
                          <m:ctrlP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ctrlPr>
                        </m:fPr>
                        <m:num>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𝑫𝒂𝒕𝒂</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𝒆𝒏𝒕𝒆𝒓𝒆𝒅</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𝒊𝒏</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𝑫𝑩</m:t>
                          </m:r>
                        </m:num>
                        <m:den>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𝑹𝒆𝒂𝒍𝒊𝒕𝒚</m:t>
                          </m:r>
                        </m:den>
                      </m:f>
                    </m:oMath>
                  </m:oMathPara>
                </a14:m>
                <a:endParaRPr kumimoji="0" lang="en-US" altLang="en-US" sz="2000" b="1" i="0" u="none" strike="noStrike" cap="none" normalizeH="0" baseline="0" dirty="0">
                  <a:ln>
                    <a:noFill/>
                  </a:ln>
                  <a:solidFill>
                    <a:schemeClr val="bg1"/>
                  </a:solidFill>
                  <a:effectLst/>
                </a:endParaRPr>
              </a:p>
            </p:txBody>
          </p:sp>
        </mc:Choice>
        <mc:Fallback>
          <p:sp>
            <p:nvSpPr>
              <p:cNvPr id="6" name="Rectangle 2">
                <a:extLst>
                  <a:ext uri="{FF2B5EF4-FFF2-40B4-BE49-F238E27FC236}">
                    <a16:creationId xmlns:a16="http://schemas.microsoft.com/office/drawing/2014/main" id="{8BCFEC99-96CF-4083-9CBA-120B08D0555C}"/>
                  </a:ext>
                </a:extLst>
              </p:cNvPr>
              <p:cNvSpPr>
                <a:spLocks noGrp="1" noRot="1" noChangeAspect="1" noMove="1" noResize="1" noEditPoints="1" noAdjustHandles="1" noChangeArrowheads="1" noChangeShapeType="1" noTextEdit="1"/>
              </p:cNvSpPr>
              <p:nvPr>
                <p:ph idx="1"/>
              </p:nvPr>
            </p:nvSpPr>
            <p:spPr bwMode="auto">
              <a:xfrm>
                <a:off x="882502" y="1393815"/>
                <a:ext cx="6081824" cy="3345724"/>
              </a:xfrm>
              <a:prstGeom prst="rect">
                <a:avLst/>
              </a:prstGeom>
              <a:blipFill>
                <a:blip r:embed="rId7"/>
                <a:stretch>
                  <a:fillRect l="-903" t="-3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6">
            <a:extLst>
              <a:ext uri="{FF2B5EF4-FFF2-40B4-BE49-F238E27FC236}">
                <a16:creationId xmlns:a16="http://schemas.microsoft.com/office/drawing/2014/main" id="{84EA6F37-59BE-4063-9FD6-E070996CE079}"/>
              </a:ext>
            </a:extLst>
          </p:cNvPr>
          <p:cNvSpPr/>
          <p:nvPr/>
        </p:nvSpPr>
        <p:spPr>
          <a:xfrm>
            <a:off x="1601972" y="5210528"/>
            <a:ext cx="6096000" cy="1200329"/>
          </a:xfrm>
          <a:prstGeom prst="rect">
            <a:avLst/>
          </a:prstGeom>
        </p:spPr>
        <p:txBody>
          <a:bodyPr>
            <a:spAutoFit/>
          </a:bodyPr>
          <a:lstStyle/>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Data Quality like Reliability is a product of its parts.  parts contribute zero to the total.”</a:t>
            </a:r>
            <a:endParaRPr lang="en-US" altLang="en-US" sz="1100" dirty="0">
              <a:solidFill>
                <a:schemeClr val="accent4"/>
              </a:solidFill>
              <a:latin typeface="Arial" panose="020B0604020202020204" pitchFamily="34" charset="0"/>
            </a:endParaRPr>
          </a:p>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 </a:t>
            </a:r>
            <a:endParaRPr lang="en-US" altLang="en-US" sz="1100" dirty="0">
              <a:solidFill>
                <a:schemeClr val="accent4"/>
              </a:solidFill>
              <a:latin typeface="Arial" panose="020B0604020202020204" pitchFamily="34" charset="0"/>
            </a:endParaRPr>
          </a:p>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—Dr. Jeffrey Strickland, Senior Data Scientist</a:t>
            </a:r>
            <a:endParaRPr lang="en-US" dirty="0">
              <a:solidFill>
                <a:schemeClr val="accent4"/>
              </a:solidFill>
            </a:endParaRPr>
          </a:p>
        </p:txBody>
      </p:sp>
    </p:spTree>
    <p:extLst>
      <p:ext uri="{BB962C8B-B14F-4D97-AF65-F5344CB8AC3E}">
        <p14:creationId xmlns:p14="http://schemas.microsoft.com/office/powerpoint/2010/main" val="26079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119B-615C-4B04-AABD-49CF0C1B5D9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Data Accuracy Examples</a:t>
            </a:r>
            <a:endParaRPr lang="en-US" dirty="0"/>
          </a:p>
        </p:txBody>
      </p:sp>
      <p:sp>
        <p:nvSpPr>
          <p:cNvPr id="3" name="Content Placeholder 2">
            <a:extLst>
              <a:ext uri="{FF2B5EF4-FFF2-40B4-BE49-F238E27FC236}">
                <a16:creationId xmlns:a16="http://schemas.microsoft.com/office/drawing/2014/main" id="{130B3903-22FE-40C0-8468-41FA7E971D8E}"/>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For member X, an incident Y is reported as $2.30K when it was really $23.0K</a:t>
            </a:r>
          </a:p>
          <a:p>
            <a:pPr marL="0" indent="0">
              <a:buNone/>
            </a:pPr>
            <a:r>
              <a:rPr lang="en-US" sz="1800" dirty="0">
                <a:latin typeface="Calibri" panose="020F0502020204030204" pitchFamily="34" charset="0"/>
                <a:cs typeface="Calibri" panose="020F0502020204030204" pitchFamily="34" charset="0"/>
              </a:rPr>
              <a:t>	𝐷𝑎𝑡𝑎 𝐴𝑐𝑐𝑢𝑟𝑎𝑐𝑦=(Amt Entered,$2.3K)/(Actual Amt,$23K) = 2.3/23 = 10%</a:t>
            </a:r>
          </a:p>
          <a:p>
            <a:r>
              <a:rPr lang="en-US" sz="1800" dirty="0">
                <a:latin typeface="Calibri" panose="020F0502020204030204" pitchFamily="34" charset="0"/>
                <a:cs typeface="Calibri" panose="020F0502020204030204" pitchFamily="34" charset="0"/>
              </a:rPr>
              <a:t>A homeowner flag appears as “homeowner” when it is really “renter”</a:t>
            </a:r>
          </a:p>
          <a:p>
            <a:r>
              <a:rPr lang="en-US" sz="1800" dirty="0">
                <a:latin typeface="Calibri" panose="020F0502020204030204" pitchFamily="34" charset="0"/>
                <a:cs typeface="Calibri" panose="020F0502020204030204" pitchFamily="34" charset="0"/>
              </a:rPr>
              <a:t>A member’s entry for number of kids between ages 16-and 21 (household) is entered as 1, but the reality is 3</a:t>
            </a:r>
          </a:p>
          <a:p>
            <a:pPr marL="0" indent="0">
              <a:buNone/>
            </a:pPr>
            <a:r>
              <a:rPr lang="en-US" sz="1800" dirty="0">
                <a:latin typeface="Calibri" panose="020F0502020204030204" pitchFamily="34" charset="0"/>
                <a:cs typeface="Calibri" panose="020F0502020204030204" pitchFamily="34" charset="0"/>
              </a:rPr>
              <a:t>	𝐷𝑎𝑡𝑎 𝐴𝑐𝑐𝑢𝑟𝑎𝑐𝑦=1/3=0.33% </a:t>
            </a:r>
          </a:p>
        </p:txBody>
      </p:sp>
      <p:sp>
        <p:nvSpPr>
          <p:cNvPr id="4" name="Rectangle 3">
            <a:extLst>
              <a:ext uri="{FF2B5EF4-FFF2-40B4-BE49-F238E27FC236}">
                <a16:creationId xmlns:a16="http://schemas.microsoft.com/office/drawing/2014/main" id="{8BEC06EC-D1AB-4CB0-B823-503A5F96429E}"/>
              </a:ext>
            </a:extLst>
          </p:cNvPr>
          <p:cNvSpPr/>
          <p:nvPr/>
        </p:nvSpPr>
        <p:spPr>
          <a:xfrm>
            <a:off x="2069804" y="4912265"/>
            <a:ext cx="8328837" cy="1477328"/>
          </a:xfrm>
          <a:prstGeom prst="rect">
            <a:avLst/>
          </a:prstGeom>
        </p:spPr>
        <p:txBody>
          <a:bodyPr wrap="square">
            <a:spAutoFit/>
          </a:bodyPr>
          <a:lstStyle/>
          <a:p>
            <a:r>
              <a:rPr lang="en-US" dirty="0">
                <a:solidFill>
                  <a:schemeClr val="accent4"/>
                </a:solidFill>
                <a:latin typeface="Calibri" panose="020F0502020204030204" pitchFamily="34" charset="0"/>
                <a:cs typeface="Calibri" panose="020F0502020204030204" pitchFamily="34" charset="0"/>
              </a:rPr>
              <a:t>“Don’t try to check data accuracy if the member is engaged in combat with the Taliban and his unit is in an exposed position, running low and ammo, and the unit’s radio has become a casualty. Otherwise check.”</a:t>
            </a:r>
          </a:p>
          <a:p>
            <a:r>
              <a:rPr lang="en-US" dirty="0">
                <a:solidFill>
                  <a:schemeClr val="accent4"/>
                </a:solidFill>
                <a:latin typeface="Calibri" panose="020F0502020204030204" pitchFamily="34" charset="0"/>
                <a:cs typeface="Calibri" panose="020F0502020204030204" pitchFamily="34" charset="0"/>
              </a:rPr>
              <a:t> </a:t>
            </a:r>
          </a:p>
          <a:p>
            <a:pPr algn="r"/>
            <a:r>
              <a:rPr lang="en-US" dirty="0">
                <a:solidFill>
                  <a:schemeClr val="accent4"/>
                </a:solidFill>
                <a:latin typeface="Calibri" panose="020F0502020204030204" pitchFamily="34" charset="0"/>
                <a:cs typeface="Calibri" panose="020F0502020204030204" pitchFamily="34" charset="0"/>
              </a:rPr>
              <a:t>—Jeffrey Strickland, Retired Military Member</a:t>
            </a:r>
          </a:p>
        </p:txBody>
      </p:sp>
    </p:spTree>
    <p:extLst>
      <p:ext uri="{BB962C8B-B14F-4D97-AF65-F5344CB8AC3E}">
        <p14:creationId xmlns:p14="http://schemas.microsoft.com/office/powerpoint/2010/main" val="68373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p:txBody>
          <a:bodyPr/>
          <a:lstStyle/>
          <a:p>
            <a:r>
              <a:rPr lang="en-US" dirty="0"/>
              <a:t>Data Timeliness</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1141413" y="1539874"/>
            <a:ext cx="5599630" cy="4818395"/>
          </a:xfrm>
        </p:spPr>
        <p:txBody>
          <a:bodyPr>
            <a:normAutofit fontScale="85000" lnSpcReduction="20000"/>
          </a:bodyPr>
          <a:lstStyle/>
          <a:p>
            <a:r>
              <a:rPr lang="en-US" sz="2600" dirty="0">
                <a:latin typeface="Calibri" panose="020F0502020204030204" pitchFamily="34" charset="0"/>
                <a:cs typeface="Calibri" panose="020F0502020204030204" pitchFamily="34" charset="0"/>
              </a:rPr>
              <a:t>Data that is available without delay</a:t>
            </a:r>
          </a:p>
          <a:p>
            <a:r>
              <a:rPr lang="en-US" sz="2600" dirty="0">
                <a:latin typeface="Calibri" panose="020F0502020204030204" pitchFamily="34" charset="0"/>
                <a:cs typeface="Calibri" panose="020F0502020204030204" pitchFamily="34" charset="0"/>
              </a:rPr>
              <a:t>Ability to know what is needed, when it is needed</a:t>
            </a:r>
          </a:p>
          <a:p>
            <a:r>
              <a:rPr lang="en-US" sz="2600" dirty="0">
                <a:latin typeface="Calibri" panose="020F0502020204030204" pitchFamily="34" charset="0"/>
                <a:cs typeface="Calibri" panose="020F0502020204030204" pitchFamily="34" charset="0"/>
              </a:rPr>
              <a:t>Smooth information flow: Data Delayed” is “data Denied.”</a:t>
            </a:r>
          </a:p>
          <a:p>
            <a:r>
              <a:rPr lang="en-US" sz="2600" dirty="0">
                <a:latin typeface="Calibri" panose="020F0502020204030204" pitchFamily="34" charset="0"/>
                <a:cs typeface="Calibri" panose="020F0502020204030204" pitchFamily="34" charset="0"/>
              </a:rPr>
              <a:t>Data Timeliness is measured as the percentage of processing time attributed to waiting for data (0.0% is bets)</a:t>
            </a:r>
          </a:p>
          <a:p>
            <a:pPr marL="0" indent="0">
              <a:buNone/>
            </a:pPr>
            <a:r>
              <a:rPr lang="en-US" dirty="0">
                <a:latin typeface="Calibri" panose="020F0502020204030204" pitchFamily="34" charset="0"/>
                <a:cs typeface="Calibri" panose="020F0502020204030204" pitchFamily="34" charset="0"/>
              </a:rPr>
              <a:t> </a:t>
            </a:r>
          </a:p>
          <a:p>
            <a:pPr marL="0" indent="0">
              <a:buNone/>
            </a:pPr>
            <a:endParaRPr lang="en-US" b="1"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 </a:t>
            </a:r>
          </a:p>
          <a:p>
            <a:r>
              <a:rPr lang="en-US" u="sng" dirty="0">
                <a:latin typeface="Calibri" panose="020F0502020204030204" pitchFamily="34" charset="0"/>
                <a:cs typeface="Calibri" panose="020F0502020204030204" pitchFamily="34" charset="0"/>
              </a:rPr>
              <a:t>Strickland’s Data Timeliness Principle</a:t>
            </a:r>
            <a:r>
              <a:rPr lang="en-US" dirty="0">
                <a:latin typeface="Calibri" panose="020F0502020204030204" pitchFamily="34" charset="0"/>
                <a:cs typeface="Calibri" panose="020F0502020204030204" pitchFamily="34" charset="0"/>
              </a:rPr>
              <a:t>: Data is timely as long you have time to wait.</a:t>
            </a: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646341805"/>
              </p:ext>
            </p:extLst>
          </p:nvPr>
        </p:nvGraphicFramePr>
        <p:xfrm>
          <a:off x="6328327" y="1642269"/>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959431A-9943-454F-93F5-B898D76FCA2D}"/>
                  </a:ext>
                </a:extLst>
              </p:cNvPr>
              <p:cNvSpPr/>
              <p:nvPr/>
            </p:nvSpPr>
            <p:spPr>
              <a:xfrm>
                <a:off x="1368977" y="4416589"/>
                <a:ext cx="6849989" cy="6036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dirty="0">
                          <a:solidFill>
                            <a:srgbClr val="FFC000"/>
                          </a:solidFill>
                          <a:latin typeface="Cambria Math" panose="02040503050406030204" pitchFamily="18" charset="0"/>
                        </a:rPr>
                        <m:t>𝑫𝒂𝒕𝒂</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𝑻𝒊𝒎𝒆𝒍𝒊𝒏𝒆𝒔𝒔</m:t>
                      </m:r>
                      <m:r>
                        <a:rPr lang="en-US" sz="1600" b="1" i="1" dirty="0">
                          <a:solidFill>
                            <a:srgbClr val="FFC000"/>
                          </a:solidFill>
                          <a:latin typeface="Cambria Math" panose="02040503050406030204" pitchFamily="18" charset="0"/>
                        </a:rPr>
                        <m:t>=</m:t>
                      </m:r>
                      <m:f>
                        <m:fPr>
                          <m:ctrlPr>
                            <a:rPr lang="en-US" sz="1600" b="1" i="1" dirty="0">
                              <a:solidFill>
                                <a:srgbClr val="FFC000"/>
                              </a:solidFill>
                              <a:latin typeface="Cambria Math" panose="02040503050406030204" pitchFamily="18" charset="0"/>
                            </a:rPr>
                          </m:ctrlPr>
                        </m:fPr>
                        <m:num>
                          <m:r>
                            <a:rPr lang="en-US" sz="1600" b="1" i="1" dirty="0">
                              <a:solidFill>
                                <a:srgbClr val="FFC000"/>
                              </a:solidFill>
                              <a:latin typeface="Cambria Math" panose="02040503050406030204" pitchFamily="18" charset="0"/>
                            </a:rPr>
                            <m:t>𝒑𝒓𝒐𝒄𝒆𝒔𝒔𝒊𝒏𝒈</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𝒕𝒊𝒎𝒆</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𝒂𝒕𝒕𝒓𝒊𝒃𝒖𝒕𝒆𝒅</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𝒕𝒐</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𝒘𝒂𝒊𝒕𝒊𝒏𝒈</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𝒇𝒐𝒓</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𝒅𝒂𝒕𝒂</m:t>
                          </m:r>
                        </m:num>
                        <m:den>
                          <m:r>
                            <a:rPr lang="en-US" sz="1600" b="1" i="1" dirty="0" err="1">
                              <a:solidFill>
                                <a:srgbClr val="FFC000"/>
                              </a:solidFill>
                              <a:latin typeface="Cambria Math" panose="02040503050406030204" pitchFamily="18" charset="0"/>
                            </a:rPr>
                            <m:t>𝒅</m:t>
                          </m:r>
                          <m:r>
                            <a:rPr lang="en-US" sz="1600" b="1" i="1" dirty="0">
                              <a:solidFill>
                                <a:srgbClr val="FFC000"/>
                              </a:solidFill>
                              <a:latin typeface="Cambria Math" panose="02040503050406030204" pitchFamily="18" charset="0"/>
                            </a:rPr>
                            <m:t>𝒂𝒕𝒂</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𝒓𝒆𝒒𝒖𝒆𝒔𝒕</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𝒑𝒓𝒐𝒄𝒆𝒔𝒔𝒊𝒏𝒈</m:t>
                          </m:r>
                        </m:den>
                      </m:f>
                    </m:oMath>
                  </m:oMathPara>
                </a14:m>
                <a:endParaRPr lang="en-US" sz="1600" dirty="0"/>
              </a:p>
            </p:txBody>
          </p:sp>
        </mc:Choice>
        <mc:Fallback xmlns="">
          <p:sp>
            <p:nvSpPr>
              <p:cNvPr id="7" name="Rectangle 6">
                <a:extLst>
                  <a:ext uri="{FF2B5EF4-FFF2-40B4-BE49-F238E27FC236}">
                    <a16:creationId xmlns:a16="http://schemas.microsoft.com/office/drawing/2014/main" id="{E959431A-9943-454F-93F5-B898D76FCA2D}"/>
                  </a:ext>
                </a:extLst>
              </p:cNvPr>
              <p:cNvSpPr>
                <a:spLocks noRot="1" noChangeAspect="1" noMove="1" noResize="1" noEditPoints="1" noAdjustHandles="1" noChangeArrowheads="1" noChangeShapeType="1" noTextEdit="1"/>
              </p:cNvSpPr>
              <p:nvPr/>
            </p:nvSpPr>
            <p:spPr>
              <a:xfrm>
                <a:off x="1368977" y="4416589"/>
                <a:ext cx="6849989" cy="60362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356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64B9-7C6F-4EAD-A2ED-D87175C05A83}"/>
              </a:ext>
            </a:extLst>
          </p:cNvPr>
          <p:cNvSpPr>
            <a:spLocks noGrp="1"/>
          </p:cNvSpPr>
          <p:nvPr>
            <p:ph type="title"/>
          </p:nvPr>
        </p:nvSpPr>
        <p:spPr/>
        <p:txBody>
          <a:bodyPr/>
          <a:lstStyle/>
          <a:p>
            <a:r>
              <a:rPr lang="en-US" dirty="0"/>
              <a:t>Data Timeliness Examples</a:t>
            </a:r>
          </a:p>
        </p:txBody>
      </p:sp>
      <p:sp>
        <p:nvSpPr>
          <p:cNvPr id="3" name="Content Placeholder 2">
            <a:extLst>
              <a:ext uri="{FF2B5EF4-FFF2-40B4-BE49-F238E27FC236}">
                <a16:creationId xmlns:a16="http://schemas.microsoft.com/office/drawing/2014/main" id="{3D2F7607-02E4-4834-8D41-164D6F952F95}"/>
              </a:ext>
            </a:extLst>
          </p:cNvPr>
          <p:cNvSpPr>
            <a:spLocks noGrp="1"/>
          </p:cNvSpPr>
          <p:nvPr>
            <p:ph idx="1"/>
          </p:nvPr>
        </p:nvSpPr>
        <p:spPr/>
        <p:txBody>
          <a:bodyPr/>
          <a:lstStyle/>
          <a:p>
            <a:r>
              <a:rPr lang="en-US" dirty="0"/>
              <a:t>A request for Life Web Interest data had a Data Timeliness metric over 60% </a:t>
            </a:r>
          </a:p>
          <a:p>
            <a:r>
              <a:rPr lang="en-US" dirty="0"/>
              <a:t>𝐷𝑎𝑡𝑎 𝑇𝑖𝑚𝑒𝑙𝑖𝑛𝑒𝑠𝑠 Data Timeliness(Data Table 1𝑎)=30 days/45 days =0.6667 𝑜𝑟 66.67%</a:t>
            </a:r>
          </a:p>
          <a:p>
            <a:r>
              <a:rPr lang="en-US" dirty="0"/>
              <a:t>A request for Home Owner data had a Data Timeliness metric over 90%%</a:t>
            </a:r>
          </a:p>
          <a:p>
            <a:r>
              <a:rPr lang="en-US" dirty="0"/>
              <a:t>𝐷𝑎𝑡𝑎 𝑇𝑖𝑚𝑒𝑙𝑖𝑛𝑒𝑠𝑠 Data Timeliness(Data Table 2𝑎)=330/360=0.9167 𝑜𝑟 91.67%</a:t>
            </a:r>
          </a:p>
          <a:p>
            <a:endParaRPr lang="en-US" dirty="0"/>
          </a:p>
        </p:txBody>
      </p:sp>
      <p:sp>
        <p:nvSpPr>
          <p:cNvPr id="4" name="Rectangle 1">
            <a:extLst>
              <a:ext uri="{FF2B5EF4-FFF2-40B4-BE49-F238E27FC236}">
                <a16:creationId xmlns:a16="http://schemas.microsoft.com/office/drawing/2014/main" id="{00AA9D9A-3F0D-4628-B089-96CDAB57759A}"/>
              </a:ext>
            </a:extLst>
          </p:cNvPr>
          <p:cNvSpPr>
            <a:spLocks noChangeArrowheads="1"/>
          </p:cNvSpPr>
          <p:nvPr/>
        </p:nvSpPr>
        <p:spPr bwMode="auto">
          <a:xfrm>
            <a:off x="1022758" y="5078682"/>
            <a:ext cx="1016099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"Organizations get overwhelmed quickly when you talk about data quality. It's a journey, a way of doing business that's going to change things, and it needs to be maintained," said Angela Fernandez, VP of retail grocery and food service at information standards organization GS1 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accent4"/>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4"/>
                </a:solidFill>
                <a:effectLst/>
                <a:latin typeface="Arial" panose="020B0604020202020204" pitchFamily="34" charset="0"/>
                <a:ea typeface="Calibri" panose="020F0502020204030204" pitchFamily="34" charset="0"/>
              </a:rPr>
              <a:t>—Moshe </a:t>
            </a:r>
            <a:r>
              <a:rPr kumimoji="0" lang="en-US" altLang="en-US" sz="1400" b="0" i="0" u="none" strike="noStrike" cap="none" normalizeH="0" baseline="0" dirty="0" err="1">
                <a:ln>
                  <a:noFill/>
                </a:ln>
                <a:solidFill>
                  <a:schemeClr val="accent4"/>
                </a:solidFill>
                <a:effectLst/>
                <a:latin typeface="Arial" panose="020B0604020202020204" pitchFamily="34" charset="0"/>
                <a:ea typeface="Calibri" panose="020F0502020204030204" pitchFamily="34" charset="0"/>
              </a:rPr>
              <a:t>Kranc</a:t>
            </a:r>
            <a:r>
              <a:rPr kumimoji="0" lang="en-US" altLang="en-US" sz="1400" b="0" i="0" u="none" strike="noStrike" cap="none" normalizeH="0" baseline="0" dirty="0">
                <a:ln>
                  <a:noFill/>
                </a:ln>
                <a:solidFill>
                  <a:schemeClr val="accent4"/>
                </a:solidFill>
                <a:effectLst/>
                <a:latin typeface="Arial" panose="020B0604020202020204" pitchFamily="34" charset="0"/>
                <a:ea typeface="Calibri" panose="020F0502020204030204" pitchFamily="34" charset="0"/>
              </a:rPr>
              <a:t>, CTO of Ness Software Engineering Services</a:t>
            </a:r>
            <a:endParaRPr kumimoji="0" lang="en-US" altLang="en-US" sz="1400" b="0" i="0" u="none" strike="noStrike" cap="none" normalizeH="0" baseline="0" dirty="0">
              <a:ln>
                <a:noFill/>
              </a:ln>
              <a:solidFill>
                <a:schemeClr val="accent4"/>
              </a:solidFill>
              <a:effectLst/>
              <a:latin typeface="Arial" panose="020B0604020202020204" pitchFamily="34" charset="0"/>
            </a:endParaRPr>
          </a:p>
        </p:txBody>
      </p:sp>
    </p:spTree>
    <p:extLst>
      <p:ext uri="{BB962C8B-B14F-4D97-AF65-F5344CB8AC3E}">
        <p14:creationId xmlns:p14="http://schemas.microsoft.com/office/powerpoint/2010/main" val="407477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Precision</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3340469"/>
          </a:xfrm>
        </p:spPr>
        <p:txBody>
          <a:bodyPr>
            <a:normAutofit fontScale="775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 close fit between the desired information and available information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pinpoint decisions based on data</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precision metric</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reciprocal maximum distance between all applicable data interpretations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minimum delta between the desired information and all available interpretations</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508126754"/>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15E4239-F948-43C0-ACF7-B0F3A5483EAE}"/>
              </a:ext>
            </a:extLst>
          </p:cNvPr>
          <p:cNvSpPr/>
          <p:nvPr/>
        </p:nvSpPr>
        <p:spPr>
          <a:xfrm>
            <a:off x="1310918" y="4880344"/>
            <a:ext cx="6096000" cy="1477328"/>
          </a:xfrm>
          <a:prstGeom prst="rect">
            <a:avLst/>
          </a:prstGeom>
        </p:spPr>
        <p:txBody>
          <a:bodyPr>
            <a:spAutoFit/>
          </a:bodyPr>
          <a:lstStyle/>
          <a:p>
            <a:r>
              <a:rPr lang="en-US" i="1" dirty="0">
                <a:solidFill>
                  <a:schemeClr val="accent4"/>
                </a:solidFill>
                <a:latin typeface="Times New Roman" panose="02020603050405020304" pitchFamily="18" charset="0"/>
                <a:cs typeface="Times New Roman" panose="02020603050405020304" pitchFamily="18" charset="0"/>
              </a:rPr>
              <a:t>“Whenever I see a forecast written out to two decimal places, I cannot help but wonder if there is a misunderstanding of the limitations of the data, and an illusion of precision.” </a:t>
            </a:r>
          </a:p>
          <a:p>
            <a:r>
              <a:rPr lang="en-US" dirty="0">
                <a:solidFill>
                  <a:schemeClr val="accent4"/>
                </a:solidFill>
              </a:rPr>
              <a:t> </a:t>
            </a:r>
          </a:p>
          <a:p>
            <a:r>
              <a:rPr lang="en-US" dirty="0">
                <a:solidFill>
                  <a:schemeClr val="accent4"/>
                </a:solidFill>
              </a:rPr>
              <a:t>—Barry </a:t>
            </a:r>
            <a:r>
              <a:rPr lang="en-US" dirty="0" err="1">
                <a:solidFill>
                  <a:schemeClr val="accent4"/>
                </a:solidFill>
              </a:rPr>
              <a:t>Ritholtz</a:t>
            </a:r>
            <a:r>
              <a:rPr lang="en-US" dirty="0">
                <a:solidFill>
                  <a:schemeClr val="accent4"/>
                </a:solidFill>
              </a:rPr>
              <a:t>, Author of Bailout Nation</a:t>
            </a:r>
          </a:p>
        </p:txBody>
      </p:sp>
    </p:spTree>
    <p:extLst>
      <p:ext uri="{BB962C8B-B14F-4D97-AF65-F5344CB8AC3E}">
        <p14:creationId xmlns:p14="http://schemas.microsoft.com/office/powerpoint/2010/main" val="177852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C9CA-8B17-4D38-B4F6-F8A252035BE3}"/>
              </a:ext>
            </a:extLst>
          </p:cNvPr>
          <p:cNvSpPr>
            <a:spLocks noGrp="1"/>
          </p:cNvSpPr>
          <p:nvPr>
            <p:ph type="title"/>
          </p:nvPr>
        </p:nvSpPr>
        <p:spPr/>
        <p:txBody>
          <a:bodyPr/>
          <a:lstStyle/>
          <a:p>
            <a:r>
              <a:rPr lang="en-US" dirty="0"/>
              <a:t>Data Precision Example</a:t>
            </a:r>
          </a:p>
        </p:txBody>
      </p:sp>
      <p:sp>
        <p:nvSpPr>
          <p:cNvPr id="3" name="Content Placeholder 2">
            <a:extLst>
              <a:ext uri="{FF2B5EF4-FFF2-40B4-BE49-F238E27FC236}">
                <a16:creationId xmlns:a16="http://schemas.microsoft.com/office/drawing/2014/main" id="{74F62ECC-35DF-4EA3-B2A5-4064CF4B4EAB}"/>
              </a:ext>
            </a:extLst>
          </p:cNvPr>
          <p:cNvSpPr>
            <a:spLocks noGrp="1"/>
          </p:cNvSpPr>
          <p:nvPr>
            <p:ph idx="1"/>
          </p:nvPr>
        </p:nvSpPr>
        <p:spPr>
          <a:xfrm>
            <a:off x="1141412" y="1539875"/>
            <a:ext cx="9905999" cy="3800528"/>
          </a:xfrm>
        </p:spPr>
        <p:txBody>
          <a:bodyPr>
            <a:normAutofit fontScale="92500" lnSpcReduction="10000"/>
          </a:bodyPr>
          <a:lstStyle/>
          <a:p>
            <a:r>
              <a:rPr lang="en-US" dirty="0"/>
              <a:t>Suppose we are collecting data on member satisfaction with auto premiums (satisfied or unsatisfied)</a:t>
            </a:r>
          </a:p>
          <a:p>
            <a:r>
              <a:rPr lang="en-US" dirty="0"/>
              <a:t>Do all of these precision errors provide the precise interpretation of the response?</a:t>
            </a:r>
          </a:p>
          <a:p>
            <a:r>
              <a:rPr lang="en-US" dirty="0"/>
              <a:t>An error in precision: the billing incident was caused by an error in premium calculation—possibly frustration </a:t>
            </a:r>
          </a:p>
          <a:p>
            <a:r>
              <a:rPr lang="en-US" dirty="0"/>
              <a:t>An error in education: the billing incident was caused by a misunderstanding of the premium calculation—possibly </a:t>
            </a:r>
          </a:p>
          <a:p>
            <a:r>
              <a:rPr lang="en-US" dirty="0"/>
              <a:t>An error in perception/fairness: response was due to dissatisfaction with a prior </a:t>
            </a:r>
            <a:r>
              <a:rPr lang="en-US" dirty="0" err="1"/>
              <a:t>MSR</a:t>
            </a:r>
            <a:r>
              <a:rPr lang="en-US" dirty="0"/>
              <a:t> call</a:t>
            </a:r>
          </a:p>
          <a:p>
            <a:endParaRPr lang="en-US" dirty="0"/>
          </a:p>
        </p:txBody>
      </p:sp>
      <p:sp>
        <p:nvSpPr>
          <p:cNvPr id="5" name="Rectangle 4">
            <a:extLst>
              <a:ext uri="{FF2B5EF4-FFF2-40B4-BE49-F238E27FC236}">
                <a16:creationId xmlns:a16="http://schemas.microsoft.com/office/drawing/2014/main" id="{645B43D8-094B-45FF-B7CA-E8B5C02DC835}"/>
              </a:ext>
            </a:extLst>
          </p:cNvPr>
          <p:cNvSpPr/>
          <p:nvPr/>
        </p:nvSpPr>
        <p:spPr>
          <a:xfrm>
            <a:off x="1431850" y="5340403"/>
            <a:ext cx="9575871" cy="1200329"/>
          </a:xfrm>
          <a:prstGeom prst="rect">
            <a:avLst/>
          </a:prstGeom>
        </p:spPr>
        <p:txBody>
          <a:bodyPr wrap="square">
            <a:spAutoFit/>
          </a:bodyPr>
          <a:lstStyle/>
          <a:p>
            <a:r>
              <a:rPr lang="en-US" dirty="0">
                <a:solidFill>
                  <a:schemeClr val="accent4"/>
                </a:solidFill>
              </a:rPr>
              <a:t>NASA’s Ares I required a precise 4-day window for a moon shot. We modeled it with simulation and then built the damn thing to match the sim data. The first test launch was a complete success.</a:t>
            </a:r>
          </a:p>
          <a:p>
            <a:r>
              <a:rPr lang="en-US" dirty="0">
                <a:solidFill>
                  <a:schemeClr val="accent4"/>
                </a:solidFill>
              </a:rPr>
              <a:t> </a:t>
            </a:r>
          </a:p>
          <a:p>
            <a:pPr algn="r"/>
            <a:r>
              <a:rPr lang="en-US" dirty="0">
                <a:solidFill>
                  <a:schemeClr val="accent4"/>
                </a:solidFill>
              </a:rPr>
              <a:t>—Dr. Jeffrey Strickland, Rocket Scientist</a:t>
            </a:r>
          </a:p>
        </p:txBody>
      </p:sp>
    </p:spTree>
    <p:extLst>
      <p:ext uri="{BB962C8B-B14F-4D97-AF65-F5344CB8AC3E}">
        <p14:creationId xmlns:p14="http://schemas.microsoft.com/office/powerpoint/2010/main" val="2514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Transparency</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3340469"/>
          </a:xfrm>
        </p:spPr>
        <p:txBody>
          <a:bodyPr>
            <a:normAutofit fontScale="85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Ability to easily access and work with data </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 matter where they are located </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 matter what application created them</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balancing data/information security requirements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Assurance that data being reported are accurate and are coming from the official source.</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141105073"/>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15E4239-F948-43C0-ACF7-B0F3A5483EAE}"/>
              </a:ext>
            </a:extLst>
          </p:cNvPr>
          <p:cNvSpPr/>
          <p:nvPr/>
        </p:nvSpPr>
        <p:spPr>
          <a:xfrm>
            <a:off x="1495646" y="5052537"/>
            <a:ext cx="6096000" cy="1754326"/>
          </a:xfrm>
          <a:prstGeom prst="rect">
            <a:avLst/>
          </a:prstGeom>
        </p:spPr>
        <p:txBody>
          <a:bodyPr>
            <a:spAutoFit/>
          </a:bodyPr>
          <a:lstStyle/>
          <a:p>
            <a:r>
              <a:rPr lang="en-US" i="1" dirty="0">
                <a:solidFill>
                  <a:schemeClr val="accent4"/>
                </a:solidFill>
                <a:latin typeface="Times New Roman" panose="02020603050405020304" pitchFamily="18" charset="0"/>
                <a:cs typeface="Times New Roman" panose="02020603050405020304" pitchFamily="18" charset="0"/>
              </a:rPr>
              <a:t>“The antagonist muscle for arm flexion is the triceps </a:t>
            </a:r>
            <a:r>
              <a:rPr lang="en-US" i="1" dirty="0" err="1">
                <a:solidFill>
                  <a:schemeClr val="accent4"/>
                </a:solidFill>
                <a:latin typeface="Times New Roman" panose="02020603050405020304" pitchFamily="18" charset="0"/>
                <a:cs typeface="Times New Roman" panose="02020603050405020304" pitchFamily="18" charset="0"/>
              </a:rPr>
              <a:t>brachii</a:t>
            </a:r>
            <a:r>
              <a:rPr lang="en-US" i="1" dirty="0">
                <a:solidFill>
                  <a:schemeClr val="accent4"/>
                </a:solidFill>
                <a:latin typeface="Times New Roman" panose="02020603050405020304" pitchFamily="18" charset="0"/>
                <a:cs typeface="Times New Roman" panose="02020603050405020304" pitchFamily="18" charset="0"/>
              </a:rPr>
              <a:t> muscle. The antagonist for data access is the information security ‘muscle.’”</a:t>
            </a:r>
          </a:p>
          <a:p>
            <a:r>
              <a:rPr lang="en-US" i="1" dirty="0">
                <a:solidFill>
                  <a:schemeClr val="accent4"/>
                </a:solidFill>
                <a:latin typeface="Times New Roman" panose="02020603050405020304" pitchFamily="18" charset="0"/>
                <a:cs typeface="Times New Roman" panose="02020603050405020304" pitchFamily="18" charset="0"/>
              </a:rPr>
              <a:t> </a:t>
            </a:r>
          </a:p>
          <a:p>
            <a:r>
              <a:rPr lang="en-US" i="1" dirty="0">
                <a:solidFill>
                  <a:schemeClr val="accent4"/>
                </a:solidFill>
                <a:latin typeface="Times New Roman" panose="02020603050405020304" pitchFamily="18" charset="0"/>
                <a:cs typeface="Times New Roman" panose="02020603050405020304" pitchFamily="18" charset="0"/>
              </a:rPr>
              <a:t>—Dr. Jeffrey Strickland, Senior Data Scientist</a:t>
            </a:r>
          </a:p>
          <a:p>
            <a:endParaRPr lang="en-US" dirty="0">
              <a:solidFill>
                <a:schemeClr val="accent4"/>
              </a:solidFill>
            </a:endParaRPr>
          </a:p>
        </p:txBody>
      </p:sp>
    </p:spTree>
    <p:extLst>
      <p:ext uri="{BB962C8B-B14F-4D97-AF65-F5344CB8AC3E}">
        <p14:creationId xmlns:p14="http://schemas.microsoft.com/office/powerpoint/2010/main" val="30124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2 - Data Analytics - GLMs" id="{2D671843-01B0-4809-83B7-DCD6022711AC}" vid="{631529AC-459A-4F8A-9050-54C0368E42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Analytics_World</Template>
  <TotalTime>323</TotalTime>
  <Words>2256</Words>
  <Application>Microsoft Office PowerPoint</Application>
  <PresentationFormat>Widescreen</PresentationFormat>
  <Paragraphs>226</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vt:lpstr>
      <vt:lpstr>Cambria Math</vt:lpstr>
      <vt:lpstr>Times New Roman</vt:lpstr>
      <vt:lpstr>Tw Cen MT</vt:lpstr>
      <vt:lpstr>Analytics_World</vt:lpstr>
      <vt:lpstr>Data Analytics - Accuracy Lesson 2</vt:lpstr>
      <vt:lpstr>Data Quality</vt:lpstr>
      <vt:lpstr>Data Accuracy</vt:lpstr>
      <vt:lpstr>Data Accuracy Examples</vt:lpstr>
      <vt:lpstr>Data Timeliness</vt:lpstr>
      <vt:lpstr>Data Timeliness Examples</vt:lpstr>
      <vt:lpstr>Data Precision</vt:lpstr>
      <vt:lpstr>Data Precision Example</vt:lpstr>
      <vt:lpstr>Data Transparency</vt:lpstr>
      <vt:lpstr>Data Transparency Example</vt:lpstr>
      <vt:lpstr>Data Relevancy</vt:lpstr>
      <vt:lpstr>Data Relevance Example</vt:lpstr>
      <vt:lpstr>Data Consistency</vt:lpstr>
      <vt:lpstr>Data Consistency Examples</vt:lpstr>
      <vt:lpstr>Data Completeness</vt:lpstr>
      <vt:lpstr>Data Completeness Examples</vt:lpstr>
      <vt:lpstr>Solutions</vt:lpstr>
      <vt:lpstr>Solutions</vt:lpstr>
      <vt:lpstr>Data Quality Examples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31</cp:revision>
  <dcterms:created xsi:type="dcterms:W3CDTF">2018-05-15T09:34:20Z</dcterms:created>
  <dcterms:modified xsi:type="dcterms:W3CDTF">2018-08-01T16:12:44Z</dcterms:modified>
</cp:coreProperties>
</file>